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57" r:id="rId4"/>
    <p:sldId id="258" r:id="rId5"/>
    <p:sldId id="259" r:id="rId6"/>
    <p:sldId id="260" r:id="rId7"/>
    <p:sldId id="261" r:id="rId8"/>
    <p:sldId id="267" r:id="rId9"/>
    <p:sldId id="262" r:id="rId10"/>
    <p:sldId id="292" r:id="rId11"/>
    <p:sldId id="266" r:id="rId12"/>
    <p:sldId id="269" r:id="rId13"/>
    <p:sldId id="270" r:id="rId14"/>
    <p:sldId id="271" r:id="rId15"/>
    <p:sldId id="273" r:id="rId16"/>
    <p:sldId id="274" r:id="rId17"/>
    <p:sldId id="276" r:id="rId18"/>
    <p:sldId id="277" r:id="rId19"/>
    <p:sldId id="265" r:id="rId20"/>
    <p:sldId id="278" r:id="rId21"/>
    <p:sldId id="279" r:id="rId22"/>
    <p:sldId id="291" r:id="rId23"/>
    <p:sldId id="280" r:id="rId24"/>
    <p:sldId id="281" r:id="rId25"/>
    <p:sldId id="282" r:id="rId26"/>
    <p:sldId id="283" r:id="rId27"/>
    <p:sldId id="293" r:id="rId28"/>
    <p:sldId id="285" r:id="rId29"/>
    <p:sldId id="286" r:id="rId30"/>
    <p:sldId id="294" r:id="rId31"/>
    <p:sldId id="295" r:id="rId32"/>
    <p:sldId id="29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2" d="100"/>
          <a:sy n="82" d="100"/>
        </p:scale>
        <p:origin x="-1026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23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7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89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4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7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3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3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2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922EA-9D47-44FB-94CF-161E0EA9DF14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4C945-312E-4E8A-8AEC-811DFFE01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6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ehst.hoffmanlab.org/" TargetMode="External"/><Relationship Id="rId2" Type="http://schemas.openxmlformats.org/officeDocument/2006/relationships/hyperlink" Target="http://chip-enrich.med.umich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Uwonglab/PECA" TargetMode="External"/><Relationship Id="rId5" Type="http://schemas.openxmlformats.org/officeDocument/2006/relationships/hyperlink" Target="https://github.molgen.mpg.de/loosolab/TOBIAS" TargetMode="External"/><Relationship Id="rId4" Type="http://schemas.openxmlformats.org/officeDocument/2006/relationships/hyperlink" Target="https://github.com/GreenleafLab/NucleoATAC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rive.google.com/drive/folders/1zGvqnXAIWelgVk9Gw1Kx5ySlCg0iz7AJ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066800"/>
            <a:ext cx="8991600" cy="1470025"/>
          </a:xfrm>
        </p:spPr>
        <p:txBody>
          <a:bodyPr>
            <a:noAutofit/>
          </a:bodyPr>
          <a:lstStyle/>
          <a:p>
            <a:r>
              <a:rPr lang="en-US" sz="3300" b="1" dirty="0" smtClean="0"/>
              <a:t>Best Practices for ATAC-</a:t>
            </a:r>
            <a:r>
              <a:rPr lang="en-US" sz="3300" b="1" dirty="0" err="1" smtClean="0"/>
              <a:t>seq</a:t>
            </a:r>
            <a:r>
              <a:rPr lang="en-US" sz="3300" b="1" dirty="0" smtClean="0"/>
              <a:t> data QC and </a:t>
            </a:r>
            <a:r>
              <a:rPr lang="en-US" sz="3300" b="1" dirty="0" smtClean="0"/>
              <a:t>analysis</a:t>
            </a:r>
            <a:endParaRPr lang="en-US" sz="3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886200"/>
            <a:ext cx="8763000" cy="2667000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solidFill>
                  <a:schemeClr val="tx1"/>
                </a:solidFill>
              </a:rPr>
              <a:t>Haibo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Liu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>
                <a:solidFill>
                  <a:schemeClr val="tx1"/>
                </a:solidFill>
              </a:rPr>
              <a:t>Jianhong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Ou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2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>
                <a:solidFill>
                  <a:schemeClr val="tx1"/>
                </a:solidFill>
              </a:rPr>
              <a:t>Kai </a:t>
            </a:r>
            <a:r>
              <a:rPr lang="en-US" sz="2400" b="1" dirty="0" smtClean="0">
                <a:solidFill>
                  <a:schemeClr val="tx1"/>
                </a:solidFill>
              </a:rPr>
              <a:t>Hu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  <a:r>
              <a:rPr lang="en-US" sz="2400" b="1" dirty="0" err="1">
                <a:solidFill>
                  <a:schemeClr val="tx1"/>
                </a:solidFill>
              </a:rPr>
              <a:t>Lihua</a:t>
            </a:r>
            <a:r>
              <a:rPr lang="en-US" sz="2400" b="1" dirty="0">
                <a:solidFill>
                  <a:schemeClr val="tx1"/>
                </a:solidFill>
              </a:rPr>
              <a:t> Julie </a:t>
            </a:r>
            <a:r>
              <a:rPr lang="en-US" sz="2400" b="1" dirty="0" smtClean="0">
                <a:solidFill>
                  <a:schemeClr val="tx1"/>
                </a:solidFill>
              </a:rPr>
              <a:t>Zhu</a:t>
            </a:r>
            <a:r>
              <a:rPr lang="en-US" sz="2400" b="1" baseline="30000" dirty="0" smtClean="0">
                <a:solidFill>
                  <a:schemeClr val="tx1"/>
                </a:solidFill>
              </a:rPr>
              <a:t>3</a:t>
            </a:r>
          </a:p>
          <a:p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1800" baseline="30000" dirty="0" smtClean="0">
                <a:solidFill>
                  <a:schemeClr val="tx1"/>
                </a:solidFill>
              </a:rPr>
              <a:t>1 </a:t>
            </a:r>
            <a:r>
              <a:rPr lang="en-US" sz="1800" dirty="0" smtClean="0">
                <a:solidFill>
                  <a:schemeClr val="tx1"/>
                </a:solidFill>
              </a:rPr>
              <a:t>Department </a:t>
            </a:r>
            <a:r>
              <a:rPr lang="en-US" sz="1800" dirty="0">
                <a:solidFill>
                  <a:schemeClr val="tx1"/>
                </a:solidFill>
              </a:rPr>
              <a:t>of Molecular, Cell and Cancer Biology, </a:t>
            </a:r>
            <a:r>
              <a:rPr lang="en-US" sz="1800" dirty="0" err="1" smtClean="0">
                <a:solidFill>
                  <a:schemeClr val="tx1"/>
                </a:solidFill>
              </a:rPr>
              <a:t>Umass</a:t>
            </a:r>
            <a:r>
              <a:rPr lang="en-US" sz="1800" dirty="0" smtClean="0">
                <a:solidFill>
                  <a:schemeClr val="tx1"/>
                </a:solidFill>
              </a:rPr>
              <a:t> Medical School</a:t>
            </a:r>
          </a:p>
          <a:p>
            <a:r>
              <a:rPr lang="en-US" sz="1800" baseline="30000" dirty="0" smtClean="0">
                <a:solidFill>
                  <a:schemeClr val="tx1"/>
                </a:solidFill>
              </a:rPr>
              <a:t>2 </a:t>
            </a:r>
            <a:r>
              <a:rPr lang="en-US" sz="1800" dirty="0" smtClean="0">
                <a:solidFill>
                  <a:schemeClr val="tx1"/>
                </a:solidFill>
              </a:rPr>
              <a:t>Department </a:t>
            </a:r>
            <a:r>
              <a:rPr lang="en-US" sz="1800" dirty="0">
                <a:solidFill>
                  <a:schemeClr val="tx1"/>
                </a:solidFill>
              </a:rPr>
              <a:t>of Cell Biology, Duke University Medical </a:t>
            </a:r>
            <a:r>
              <a:rPr lang="en-US" sz="1800" dirty="0" smtClean="0">
                <a:solidFill>
                  <a:schemeClr val="tx1"/>
                </a:solidFill>
              </a:rPr>
              <a:t>Center, Duke University</a:t>
            </a:r>
          </a:p>
          <a:p>
            <a:r>
              <a:rPr lang="en-US" sz="1800" baseline="30000" dirty="0" smtClean="0">
                <a:solidFill>
                  <a:schemeClr val="tx1"/>
                </a:solidFill>
              </a:rPr>
              <a:t>3 </a:t>
            </a:r>
            <a:r>
              <a:rPr lang="en-US" sz="1800" dirty="0" smtClean="0">
                <a:solidFill>
                  <a:schemeClr val="tx1"/>
                </a:solidFill>
              </a:rPr>
              <a:t>Department </a:t>
            </a:r>
            <a:r>
              <a:rPr lang="en-US" sz="1800" dirty="0">
                <a:solidFill>
                  <a:schemeClr val="tx1"/>
                </a:solidFill>
              </a:rPr>
              <a:t>of Molecular, Cell and Cancer Biology, Program in Molecular </a:t>
            </a:r>
            <a:r>
              <a:rPr lang="en-US" sz="1800" dirty="0" smtClean="0">
                <a:solidFill>
                  <a:schemeClr val="tx1"/>
                </a:solidFill>
              </a:rPr>
              <a:t>Medicine, Program </a:t>
            </a:r>
            <a:r>
              <a:rPr lang="en-US" sz="1800" dirty="0">
                <a:solidFill>
                  <a:schemeClr val="tx1"/>
                </a:solidFill>
              </a:rPr>
              <a:t>in Bioinformatics and Integrative </a:t>
            </a:r>
            <a:r>
              <a:rPr lang="en-US" sz="1800" dirty="0" smtClean="0">
                <a:solidFill>
                  <a:schemeClr val="tx1"/>
                </a:solidFill>
              </a:rPr>
              <a:t>Biology, UMass Medical School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05200" y="2998372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July 28, 2020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760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143000"/>
            <a:ext cx="86106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/>
          <p:cNvSpPr txBox="1">
            <a:spLocks/>
          </p:cNvSpPr>
          <p:nvPr/>
        </p:nvSpPr>
        <p:spPr>
          <a:xfrm>
            <a:off x="152400" y="16764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Introduction to the ATAC-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 technology</a:t>
            </a:r>
          </a:p>
          <a:p>
            <a:r>
              <a:rPr lang="en-US" b="1" dirty="0" smtClean="0"/>
              <a:t>Preprocessing of ATAC-</a:t>
            </a:r>
            <a:r>
              <a:rPr lang="en-US" b="1" dirty="0" err="1" smtClean="0"/>
              <a:t>seq</a:t>
            </a:r>
            <a:r>
              <a:rPr lang="en-US" b="1" dirty="0" smtClean="0"/>
              <a:t> data</a:t>
            </a:r>
          </a:p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ATACseqQC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workflow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Best practices 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assays and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 analyses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Exercises and live demonstration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02822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Preprocessing of ATAC-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data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76" y="1371600"/>
            <a:ext cx="8955024" cy="5105400"/>
          </a:xfrm>
        </p:spPr>
        <p:txBody>
          <a:bodyPr>
            <a:noAutofit/>
          </a:bodyPr>
          <a:lstStyle/>
          <a:p>
            <a:r>
              <a:rPr lang="en-US" sz="2400" dirty="0"/>
              <a:t>Check quality of raw reads using </a:t>
            </a:r>
            <a:r>
              <a:rPr lang="en-US" sz="2400" dirty="0" smtClean="0"/>
              <a:t>(FASTQC).</a:t>
            </a:r>
            <a:endParaRPr lang="en-US" sz="2400" dirty="0"/>
          </a:p>
          <a:p>
            <a:r>
              <a:rPr lang="en-US" sz="2400" dirty="0">
                <a:solidFill>
                  <a:srgbClr val="00B0F0"/>
                </a:solidFill>
              </a:rPr>
              <a:t>Generate an interactive summary report as a HTML file </a:t>
            </a:r>
            <a:r>
              <a:rPr lang="en-US" sz="2400" dirty="0" smtClean="0">
                <a:solidFill>
                  <a:srgbClr val="00B0F0"/>
                </a:solidFill>
              </a:rPr>
              <a:t>(</a:t>
            </a:r>
            <a:r>
              <a:rPr lang="en-US" sz="2400" dirty="0" err="1" smtClean="0">
                <a:solidFill>
                  <a:srgbClr val="00B0F0"/>
                </a:solidFill>
              </a:rPr>
              <a:t>MultiQC</a:t>
            </a:r>
            <a:r>
              <a:rPr lang="en-US" sz="2400" dirty="0">
                <a:solidFill>
                  <a:srgbClr val="00B0F0"/>
                </a:solidFill>
              </a:rPr>
              <a:t>)</a:t>
            </a:r>
          </a:p>
          <a:p>
            <a:r>
              <a:rPr lang="en-US" sz="2400" dirty="0" smtClean="0"/>
              <a:t>Optionally, trim </a:t>
            </a:r>
            <a:r>
              <a:rPr lang="en-US" sz="2400" dirty="0"/>
              <a:t>sequencing adapters </a:t>
            </a:r>
            <a:r>
              <a:rPr lang="en-US" sz="2400" dirty="0" smtClean="0"/>
              <a:t>and low quality bases using (</a:t>
            </a:r>
            <a:r>
              <a:rPr lang="en-US" sz="2400" dirty="0" err="1" smtClean="0"/>
              <a:t>Trimmomatic</a:t>
            </a:r>
            <a:r>
              <a:rPr lang="en-US" sz="2400" dirty="0"/>
              <a:t> or </a:t>
            </a:r>
            <a:r>
              <a:rPr lang="en-US" sz="2400" dirty="0" err="1" smtClean="0"/>
              <a:t>cutadapt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>
                <a:solidFill>
                  <a:srgbClr val="00B0F0"/>
                </a:solidFill>
              </a:rPr>
              <a:t>Map reads </a:t>
            </a:r>
            <a:r>
              <a:rPr lang="en-US" sz="2400" dirty="0">
                <a:solidFill>
                  <a:srgbClr val="00B0F0"/>
                </a:solidFill>
              </a:rPr>
              <a:t>to the reference genome of choice </a:t>
            </a:r>
            <a:r>
              <a:rPr lang="en-US" sz="2400" dirty="0" smtClean="0">
                <a:solidFill>
                  <a:srgbClr val="00B0F0"/>
                </a:solidFill>
              </a:rPr>
              <a:t>(Bowtie/Bowtie2</a:t>
            </a:r>
            <a:r>
              <a:rPr lang="en-US" sz="2400" dirty="0">
                <a:solidFill>
                  <a:srgbClr val="00B0F0"/>
                </a:solidFill>
              </a:rPr>
              <a:t> or </a:t>
            </a:r>
            <a:r>
              <a:rPr lang="en-US" sz="2400" dirty="0" smtClean="0">
                <a:solidFill>
                  <a:srgbClr val="00B0F0"/>
                </a:solidFill>
              </a:rPr>
              <a:t>BWA-mem</a:t>
            </a:r>
            <a:r>
              <a:rPr lang="en-US" sz="2400" dirty="0">
                <a:solidFill>
                  <a:srgbClr val="00B0F0"/>
                </a:solidFill>
              </a:rPr>
              <a:t>)</a:t>
            </a:r>
          </a:p>
          <a:p>
            <a:r>
              <a:rPr lang="en-US" sz="2400" dirty="0"/>
              <a:t>Convert and sort alignment </a:t>
            </a:r>
            <a:r>
              <a:rPr lang="en-US" sz="2400" dirty="0" smtClean="0"/>
              <a:t>files (</a:t>
            </a:r>
            <a:r>
              <a:rPr lang="en-US" sz="2400" dirty="0" err="1" smtClean="0"/>
              <a:t>SAMtools</a:t>
            </a:r>
            <a:r>
              <a:rPr lang="en-US" sz="2400" dirty="0"/>
              <a:t> or </a:t>
            </a:r>
            <a:r>
              <a:rPr lang="en-US" sz="2400" dirty="0" err="1" smtClean="0"/>
              <a:t>sambamba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>
                <a:solidFill>
                  <a:srgbClr val="00B0F0"/>
                </a:solidFill>
              </a:rPr>
              <a:t>Filter aligned reads</a:t>
            </a:r>
          </a:p>
          <a:p>
            <a:pPr lvl="1"/>
            <a:r>
              <a:rPr lang="en-US" sz="2400" dirty="0">
                <a:solidFill>
                  <a:srgbClr val="00B0F0"/>
                </a:solidFill>
              </a:rPr>
              <a:t>Remove reads derived from organelles (</a:t>
            </a:r>
            <a:r>
              <a:rPr lang="en-US" sz="2400" dirty="0" err="1" smtClean="0">
                <a:solidFill>
                  <a:srgbClr val="00B0F0"/>
                </a:solidFill>
              </a:rPr>
              <a:t>SAMtools</a:t>
            </a:r>
            <a:r>
              <a:rPr lang="en-US" sz="2400" dirty="0" smtClean="0">
                <a:solidFill>
                  <a:srgbClr val="00B0F0"/>
                </a:solidFill>
              </a:rPr>
              <a:t>)</a:t>
            </a:r>
            <a:endParaRPr lang="en-US" sz="2400" dirty="0">
              <a:solidFill>
                <a:srgbClr val="00B0F0"/>
              </a:solidFill>
            </a:endParaRP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Mark/remove duplicates (Picard tools)</a:t>
            </a:r>
          </a:p>
          <a:p>
            <a:pPr lvl="1"/>
            <a:r>
              <a:rPr lang="en-US" sz="2400" dirty="0" smtClean="0">
                <a:solidFill>
                  <a:srgbClr val="00B0F0"/>
                </a:solidFill>
              </a:rPr>
              <a:t>Remove </a:t>
            </a:r>
            <a:r>
              <a:rPr lang="en-US" sz="2400" dirty="0">
                <a:solidFill>
                  <a:srgbClr val="00B0F0"/>
                </a:solidFill>
              </a:rPr>
              <a:t>mapping artifacts (fragments &lt; 38 </a:t>
            </a:r>
            <a:r>
              <a:rPr lang="en-US" sz="2400" dirty="0" err="1" smtClean="0">
                <a:solidFill>
                  <a:srgbClr val="00B0F0"/>
                </a:solidFill>
              </a:rPr>
              <a:t>bp</a:t>
            </a:r>
            <a:r>
              <a:rPr lang="en-US" sz="2400" dirty="0">
                <a:solidFill>
                  <a:srgbClr val="00B0F0"/>
                </a:solidFill>
              </a:rPr>
              <a:t> and fragments &gt; 2 kb, reads with un-coordinated </a:t>
            </a:r>
            <a:r>
              <a:rPr lang="en-US" sz="2400" dirty="0" smtClean="0">
                <a:solidFill>
                  <a:srgbClr val="00B0F0"/>
                </a:solidFill>
              </a:rPr>
              <a:t>mapping or MAPQ &lt; 20) </a:t>
            </a:r>
            <a:r>
              <a:rPr lang="en-US" sz="2400" dirty="0">
                <a:solidFill>
                  <a:srgbClr val="00B0F0"/>
                </a:solidFill>
              </a:rPr>
              <a:t>(</a:t>
            </a:r>
            <a:r>
              <a:rPr lang="en-US" sz="2400" dirty="0" smtClean="0">
                <a:solidFill>
                  <a:srgbClr val="00B0F0"/>
                </a:solidFill>
              </a:rPr>
              <a:t>custom scripts)</a:t>
            </a:r>
            <a:endParaRPr lang="en-US" sz="2400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31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Introduction to the ATAC-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 technology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Preprocessing of ATAC-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data</a:t>
            </a:r>
          </a:p>
          <a:p>
            <a:r>
              <a:rPr lang="en-US" dirty="0" err="1" smtClean="0"/>
              <a:t>ATACseqQC</a:t>
            </a:r>
            <a:r>
              <a:rPr lang="en-US" dirty="0" smtClean="0"/>
              <a:t> workflow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Best practices 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assays and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 analyses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Exercises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and live demonstration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 &amp;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82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(1) Assessing mapping status of reads from ATAC-</a:t>
            </a:r>
            <a:r>
              <a:rPr lang="en-US" sz="3600" b="1" dirty="0" err="1" smtClean="0"/>
              <a:t>seq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8119"/>
            <a:ext cx="8229600" cy="311248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bamQC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mapping </a:t>
            </a:r>
            <a:r>
              <a:rPr lang="en-US" dirty="0"/>
              <a:t>status, such as mapping rate, duplicate rate, genome-wide </a:t>
            </a:r>
            <a:r>
              <a:rPr lang="en-US" dirty="0" smtClean="0"/>
              <a:t>read distribution</a:t>
            </a:r>
            <a:r>
              <a:rPr lang="en-US" dirty="0"/>
              <a:t>, mapping quality, and contamination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requires sorted BAM files with duplicate reads marked as input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>
                <a:solidFill>
                  <a:srgbClr val="00B050"/>
                </a:solidFill>
              </a:rPr>
              <a:t>Alternatives: </a:t>
            </a:r>
            <a:r>
              <a:rPr lang="en-US" dirty="0" err="1" smtClean="0">
                <a:solidFill>
                  <a:srgbClr val="00B050"/>
                </a:solidFill>
              </a:rPr>
              <a:t>samtools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or </a:t>
            </a:r>
            <a:r>
              <a:rPr lang="en-US" dirty="0" err="1" smtClean="0">
                <a:solidFill>
                  <a:srgbClr val="00B050"/>
                </a:solidFill>
              </a:rPr>
              <a:t>picard</a:t>
            </a:r>
            <a:r>
              <a:rPr lang="en-US" dirty="0" smtClean="0">
                <a:solidFill>
                  <a:srgbClr val="00B050"/>
                </a:solidFill>
              </a:rPr>
              <a:t> tools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12954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70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057400" y="5473719"/>
            <a:ext cx="4800600" cy="317481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35687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304800"/>
            <a:ext cx="89069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/>
              <a:t>Characteristic DNA fragments generated in ATAC-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assays</a:t>
            </a:r>
            <a:endParaRPr lang="en-US" sz="3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096000" y="5994306"/>
            <a:ext cx="292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(Modified from Li et al. 2019)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1524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934712" y="5535168"/>
            <a:ext cx="16764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24984" y="5535168"/>
            <a:ext cx="109728" cy="274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95872" y="5535167"/>
            <a:ext cx="109728" cy="274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34712" y="5611369"/>
            <a:ext cx="16764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24984" y="5611369"/>
            <a:ext cx="109728" cy="274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95872" y="5611368"/>
            <a:ext cx="109728" cy="274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34712" y="5687568"/>
            <a:ext cx="16764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24984" y="5687568"/>
            <a:ext cx="109728" cy="274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95872" y="5687567"/>
            <a:ext cx="109728" cy="274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20112" y="5535170"/>
            <a:ext cx="16764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10384" y="5535170"/>
            <a:ext cx="109728" cy="274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81272" y="5535169"/>
            <a:ext cx="109728" cy="274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20112" y="5611371"/>
            <a:ext cx="16764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0384" y="5611371"/>
            <a:ext cx="109728" cy="274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81272" y="5611370"/>
            <a:ext cx="109728" cy="274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20112" y="5687570"/>
            <a:ext cx="167640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10384" y="5687570"/>
            <a:ext cx="109728" cy="274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081272" y="5687569"/>
            <a:ext cx="109728" cy="2743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81800" y="54218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9600" y="5410200"/>
            <a:ext cx="16002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 smtClean="0"/>
              <a:t>Dinucleosome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2677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Typical size distribution of ATAC-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library fragments/inserts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33600"/>
            <a:ext cx="9067800" cy="36021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77000" y="6280666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Buenrostro</a:t>
            </a:r>
            <a:r>
              <a:rPr lang="en-US" dirty="0" smtClean="0"/>
              <a:t> et al. 2015)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1000" y="3048000"/>
            <a:ext cx="6096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859383" y="3810000"/>
            <a:ext cx="6096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876109" y="4343400"/>
            <a:ext cx="6096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675120" y="4504509"/>
            <a:ext cx="60960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4400" y="27432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Nulceosome</a:t>
            </a:r>
            <a:r>
              <a:rPr lang="en-US" dirty="0" smtClean="0"/>
              <a:t>-free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21086" y="3593068"/>
            <a:ext cx="212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Mononucleosome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11686" y="4050268"/>
            <a:ext cx="212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Dinucleosome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249886" y="4355068"/>
            <a:ext cx="212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dirty="0" err="1" smtClean="0"/>
              <a:t>rinucleosome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" y="5486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Agarose</a:t>
            </a:r>
            <a:r>
              <a:rPr lang="en-US" dirty="0" smtClean="0"/>
              <a:t> gel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45771" y="5486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Bioanalyzer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8600" y="177515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Library fragment size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693920" y="192755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Library insert size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50292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43434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-2324" y="39740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39262" y="255853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bp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8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0"/>
            <a:ext cx="88392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cs typeface="Courier New" pitchFamily="49" charset="0"/>
              </a:rPr>
              <a:t>fragSizeDist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(2) Assessing </a:t>
            </a:r>
            <a:r>
              <a:rPr lang="en-US" sz="3600" b="1" dirty="0"/>
              <a:t>insert size </a:t>
            </a:r>
            <a:r>
              <a:rPr lang="en-US" sz="3600" b="1" dirty="0" smtClean="0"/>
              <a:t>distribution</a:t>
            </a:r>
            <a:endParaRPr lang="en-US" sz="3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212"/>
            <a:ext cx="4600575" cy="3593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642623"/>
            <a:ext cx="4529137" cy="3605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95400" y="2175368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(High quality)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48400" y="2221468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 (Poor quality) 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48090"/>
            <a:ext cx="6429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213" y="2086191"/>
            <a:ext cx="6619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81862" y="6324600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9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(3) Shifting </a:t>
            </a:r>
            <a:r>
              <a:rPr lang="en-US" sz="3600" b="1" dirty="0"/>
              <a:t>aligned </a:t>
            </a:r>
            <a:r>
              <a:rPr lang="en-US" sz="3600" b="1" dirty="0" smtClean="0"/>
              <a:t>reads</a:t>
            </a:r>
            <a:endParaRPr lang="en-US" sz="3600" b="1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2400" y="4974530"/>
            <a:ext cx="8839200" cy="43567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3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cs typeface="Courier New" pitchFamily="49" charset="0"/>
              </a:rPr>
              <a:t>shiftGAlignmentsList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()</a:t>
            </a:r>
            <a:r>
              <a:rPr kumimoji="0" lang="en-US" sz="2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12192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85194" y="1246169"/>
            <a:ext cx="857780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300" b="1" dirty="0" smtClean="0"/>
              <a:t>Tn5 </a:t>
            </a:r>
            <a:r>
              <a:rPr lang="en-US" sz="2300" b="1" dirty="0" err="1" smtClean="0"/>
              <a:t>Tnp</a:t>
            </a:r>
            <a:r>
              <a:rPr lang="en-US" sz="2300" b="1" dirty="0" smtClean="0"/>
              <a:t>-mediated </a:t>
            </a:r>
            <a:r>
              <a:rPr lang="en-US" sz="2300" b="1" dirty="0" err="1" smtClean="0"/>
              <a:t>tagmentation</a:t>
            </a:r>
            <a:r>
              <a:rPr lang="en-US" sz="2300" b="1" dirty="0" smtClean="0"/>
              <a:t> produces </a:t>
            </a:r>
            <a:r>
              <a:rPr lang="en-US" sz="2300" b="1" dirty="0"/>
              <a:t>DNA fragments with 5’ 9-base overhang ends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2133600"/>
            <a:ext cx="6924560" cy="2667000"/>
            <a:chOff x="990600" y="2133600"/>
            <a:chExt cx="6924560" cy="266700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2133600"/>
              <a:ext cx="6924560" cy="266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 flipH="1" flipV="1">
              <a:off x="2788920" y="2679192"/>
              <a:ext cx="304800" cy="114300"/>
            </a:xfrm>
            <a:prstGeom prst="line">
              <a:avLst/>
            </a:prstGeom>
            <a:ln w="63500"/>
            <a:scene3d>
              <a:camera prst="orthographicFront">
                <a:rot lat="0" lon="0" rev="18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05400" y="4553712"/>
              <a:ext cx="372543" cy="152400"/>
            </a:xfrm>
            <a:prstGeom prst="line">
              <a:avLst/>
            </a:prstGeom>
            <a:ln w="63500">
              <a:solidFill>
                <a:schemeClr val="accent6">
                  <a:lumMod val="75000"/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247456" y="4521446"/>
            <a:ext cx="151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(Li et al. 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(4) Splitting </a:t>
            </a:r>
            <a:r>
              <a:rPr lang="en-US" sz="3600" b="1" dirty="0"/>
              <a:t>BAM </a:t>
            </a:r>
            <a:r>
              <a:rPr lang="en-US" sz="3600" b="1" dirty="0" smtClean="0"/>
              <a:t>files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229600" cy="16002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 smtClean="0"/>
              <a:t>Nucleosome-free   </a:t>
            </a:r>
            <a:r>
              <a:rPr lang="en-US" sz="2000" dirty="0" err="1" smtClean="0">
                <a:solidFill>
                  <a:srgbClr val="00B0F0"/>
                </a:solidFill>
              </a:rPr>
              <a:t>Mononucleosome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 smtClean="0">
                <a:solidFill>
                  <a:srgbClr val="00B0F0"/>
                </a:solidFill>
              </a:rPr>
              <a:t>  </a:t>
            </a:r>
            <a:r>
              <a:rPr lang="en-US" sz="2000" dirty="0" err="1" smtClean="0">
                <a:solidFill>
                  <a:srgbClr val="00B050"/>
                </a:solidFill>
              </a:rPr>
              <a:t>Dinucleosome</a:t>
            </a:r>
            <a:r>
              <a:rPr lang="en-US" sz="2000" dirty="0"/>
              <a:t> </a:t>
            </a:r>
            <a:r>
              <a:rPr lang="en-US" sz="2000" dirty="0" smtClean="0"/>
              <a:t>    </a:t>
            </a:r>
            <a:r>
              <a:rPr lang="en-US" sz="2000" dirty="0" err="1" smtClean="0">
                <a:solidFill>
                  <a:srgbClr val="FFC000"/>
                </a:solidFill>
              </a:rPr>
              <a:t>Trinucleosome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5059" y="1377741"/>
            <a:ext cx="8600341" cy="45105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cs typeface="Courier New" pitchFamily="49" charset="0"/>
              </a:rPr>
              <a:t>splitGAlignmentsByCut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52400" y="12192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95543" y="6500587"/>
            <a:ext cx="2618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(Modified from Li et al. 2019)</a:t>
            </a:r>
            <a:endParaRPr lang="en-US" sz="16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789229" y="3550157"/>
            <a:ext cx="6983171" cy="3003043"/>
            <a:chOff x="307458" y="2438400"/>
            <a:chExt cx="9144000" cy="3969671"/>
          </a:xfrm>
        </p:grpSpPr>
        <p:sp>
          <p:nvSpPr>
            <p:cNvPr id="31" name="Rectangle 30"/>
            <p:cNvSpPr/>
            <p:nvPr/>
          </p:nvSpPr>
          <p:spPr>
            <a:xfrm>
              <a:off x="2364858" y="6007119"/>
              <a:ext cx="4800600" cy="317481"/>
            </a:xfrm>
            <a:prstGeom prst="rect">
              <a:avLst/>
            </a:prstGeom>
            <a:solidFill>
              <a:schemeClr val="bg1">
                <a:lumMod val="8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58" y="2438400"/>
              <a:ext cx="9144000" cy="3568719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242170" y="6068568"/>
              <a:ext cx="1676400" cy="274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132442" y="6068568"/>
              <a:ext cx="109728" cy="274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903330" y="6068567"/>
              <a:ext cx="109728" cy="274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242170" y="6144769"/>
              <a:ext cx="1676400" cy="274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32442" y="6144769"/>
              <a:ext cx="109728" cy="274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903330" y="6144768"/>
              <a:ext cx="109728" cy="274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42170" y="6220968"/>
              <a:ext cx="1676400" cy="274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132442" y="6220968"/>
              <a:ext cx="109728" cy="274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903330" y="6220967"/>
              <a:ext cx="109728" cy="274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27570" y="6068570"/>
              <a:ext cx="1676400" cy="274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617842" y="6068570"/>
              <a:ext cx="109728" cy="274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388730" y="6068569"/>
              <a:ext cx="109728" cy="274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727570" y="6144771"/>
              <a:ext cx="1676400" cy="274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617842" y="6144771"/>
              <a:ext cx="109728" cy="274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88730" y="6144770"/>
              <a:ext cx="109728" cy="274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27570" y="6220970"/>
              <a:ext cx="1676400" cy="274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617842" y="6220970"/>
              <a:ext cx="109728" cy="274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388730" y="6220969"/>
              <a:ext cx="109728" cy="2743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89258" y="5955268"/>
              <a:ext cx="1143000" cy="45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2N</a:t>
              </a:r>
              <a:endParaRPr lang="en-US" sz="1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2919" y="5909306"/>
              <a:ext cx="1799758" cy="45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 smtClean="0"/>
                <a:t>Dinucleosome</a:t>
              </a:r>
              <a:endParaRPr lang="en-US" sz="1400" b="1" dirty="0"/>
            </a:p>
          </p:txBody>
        </p:sp>
      </p:grpSp>
      <p:sp>
        <p:nvSpPr>
          <p:cNvPr id="56" name="Flowchart: Magnetic Disk 55"/>
          <p:cNvSpPr/>
          <p:nvPr/>
        </p:nvSpPr>
        <p:spPr>
          <a:xfrm>
            <a:off x="982481" y="2133600"/>
            <a:ext cx="1077774" cy="1219200"/>
          </a:xfrm>
          <a:prstGeom prst="flowChartMagneticDisk">
            <a:avLst/>
          </a:prstGeom>
          <a:solidFill>
            <a:schemeClr val="tx1">
              <a:alpha val="3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Magnetic Disk 58"/>
          <p:cNvSpPr/>
          <p:nvPr/>
        </p:nvSpPr>
        <p:spPr>
          <a:xfrm>
            <a:off x="2971801" y="2362201"/>
            <a:ext cx="1028046" cy="914400"/>
          </a:xfrm>
          <a:prstGeom prst="flowChartMagneticDisk">
            <a:avLst/>
          </a:prstGeom>
          <a:solidFill>
            <a:srgbClr val="00B0F0">
              <a:alpha val="38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Magnetic Disk 59"/>
          <p:cNvSpPr/>
          <p:nvPr/>
        </p:nvSpPr>
        <p:spPr>
          <a:xfrm>
            <a:off x="5048430" y="2575366"/>
            <a:ext cx="1028046" cy="701234"/>
          </a:xfrm>
          <a:prstGeom prst="flowChartMagneticDisk">
            <a:avLst/>
          </a:prstGeom>
          <a:solidFill>
            <a:srgbClr val="00B050">
              <a:alpha val="3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Magnetic Disk 60"/>
          <p:cNvSpPr/>
          <p:nvPr/>
        </p:nvSpPr>
        <p:spPr>
          <a:xfrm>
            <a:off x="6858000" y="2743200"/>
            <a:ext cx="1028046" cy="472634"/>
          </a:xfrm>
          <a:prstGeom prst="flowChartMagneticDisk">
            <a:avLst/>
          </a:prstGeom>
          <a:solidFill>
            <a:srgbClr val="FFC000">
              <a:alpha val="3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6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Nucleosome positioning around TSSs (A), enhancers and insulators (B)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7339149" y="6119336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Baldi</a:t>
            </a:r>
            <a:r>
              <a:rPr lang="en-US" dirty="0" smtClean="0"/>
              <a:t>. 2018)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505075"/>
            <a:ext cx="87534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52600" y="2343541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05736" y="2343541"/>
            <a:ext cx="52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536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Acknowledgement</a:t>
            </a:r>
            <a:endParaRPr lang="en-US" sz="36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10" y="3054638"/>
            <a:ext cx="1344277" cy="171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61" y="914400"/>
            <a:ext cx="1295400" cy="1772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" y="3276600"/>
            <a:ext cx="1436132" cy="1436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03" y="1279443"/>
            <a:ext cx="1587395" cy="1042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688300"/>
            <a:ext cx="2010410" cy="575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29430" y="6264074"/>
            <a:ext cx="3871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BioC2020 Organization Committee</a:t>
            </a:r>
            <a:endParaRPr lang="en-US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24" y="3042970"/>
            <a:ext cx="1344276" cy="1710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042970"/>
            <a:ext cx="1344277" cy="171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508" y="3036332"/>
            <a:ext cx="1349492" cy="171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7193" y="2590800"/>
            <a:ext cx="198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Jianhong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33500" y="4724400"/>
            <a:ext cx="198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Lihua</a:t>
            </a:r>
            <a:r>
              <a:rPr lang="en-US" dirty="0" smtClean="0"/>
              <a:t> Julie Zhu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90727" y="4712732"/>
            <a:ext cx="198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Nathan Lawson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800600" y="4712732"/>
            <a:ext cx="198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Michelle </a:t>
            </a:r>
            <a:r>
              <a:rPr lang="en-US" dirty="0" err="1" smtClean="0"/>
              <a:t>Kelliher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27993" y="4712732"/>
            <a:ext cx="198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Lucio</a:t>
            </a:r>
            <a:r>
              <a:rPr lang="en-US" dirty="0" smtClean="0"/>
              <a:t> </a:t>
            </a:r>
            <a:r>
              <a:rPr lang="en-US" dirty="0" err="1" smtClean="0"/>
              <a:t>Castilla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52400" y="762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0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(5) Plotting </a:t>
            </a:r>
            <a:r>
              <a:rPr lang="en-US" sz="3600" b="1" dirty="0" err="1" smtClean="0"/>
              <a:t>aggregrate</a:t>
            </a:r>
            <a:r>
              <a:rPr lang="en-US" sz="3600" b="1" dirty="0" smtClean="0"/>
              <a:t> </a:t>
            </a:r>
            <a:r>
              <a:rPr lang="en-US" sz="3600" b="1" dirty="0"/>
              <a:t>signal distribution around transcriptional start sites (TSSs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951037"/>
            <a:ext cx="8686800" cy="4525963"/>
          </a:xfrm>
        </p:spPr>
        <p:txBody>
          <a:bodyPr/>
          <a:lstStyle/>
          <a:p>
            <a:r>
              <a:rPr lang="en-US" b="1" dirty="0" err="1" smtClean="0">
                <a:solidFill>
                  <a:srgbClr val="7030A0"/>
                </a:solidFill>
              </a:rPr>
              <a:t>enrichedFragments</a:t>
            </a:r>
            <a:r>
              <a:rPr lang="en-US" dirty="0" smtClean="0"/>
              <a:t>():calculate </a:t>
            </a:r>
            <a:r>
              <a:rPr lang="en-US" dirty="0"/>
              <a:t>signals around TSSs using the split BAM </a:t>
            </a:r>
            <a:r>
              <a:rPr lang="en-US" dirty="0" smtClean="0"/>
              <a:t>objects</a:t>
            </a:r>
          </a:p>
          <a:p>
            <a:r>
              <a:rPr lang="en-US" b="1" dirty="0" err="1" smtClean="0">
                <a:solidFill>
                  <a:srgbClr val="7030A0"/>
                </a:solidFill>
              </a:rPr>
              <a:t>featureAlignedHeatmap</a:t>
            </a:r>
            <a:r>
              <a:rPr lang="en-US" dirty="0" smtClean="0"/>
              <a:t>(): generate </a:t>
            </a:r>
            <a:r>
              <a:rPr lang="en-US" dirty="0"/>
              <a:t>a </a:t>
            </a:r>
            <a:r>
              <a:rPr lang="en-US" dirty="0" err="1"/>
              <a:t>heatmap</a:t>
            </a:r>
            <a:r>
              <a:rPr lang="en-US" dirty="0"/>
              <a:t> showing signal distribution around </a:t>
            </a:r>
            <a:r>
              <a:rPr lang="en-US" dirty="0" smtClean="0"/>
              <a:t>TSSs</a:t>
            </a:r>
          </a:p>
          <a:p>
            <a:r>
              <a:rPr lang="en-US" b="1" dirty="0" err="1" smtClean="0">
                <a:solidFill>
                  <a:srgbClr val="7030A0"/>
                </a:solidFill>
              </a:rPr>
              <a:t>matplot</a:t>
            </a:r>
            <a:r>
              <a:rPr lang="en-US" dirty="0" smtClean="0"/>
              <a:t>(): summarize </a:t>
            </a:r>
            <a:r>
              <a:rPr lang="en-US" dirty="0"/>
              <a:t>the signal distribution around TSSs using a density </a:t>
            </a:r>
            <a:r>
              <a:rPr lang="en-US" dirty="0" smtClean="0"/>
              <a:t>plot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3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5575" y="76200"/>
            <a:ext cx="8988425" cy="1143000"/>
          </a:xfrm>
        </p:spPr>
        <p:txBody>
          <a:bodyPr>
            <a:noAutofit/>
          </a:bodyPr>
          <a:lstStyle/>
          <a:p>
            <a:r>
              <a:rPr lang="en-US" sz="3600" b="1" dirty="0" err="1" smtClean="0"/>
              <a:t>Heatmaps</a:t>
            </a:r>
            <a:r>
              <a:rPr lang="en-US" sz="3600" b="1" dirty="0" smtClean="0"/>
              <a:t> showing distribution of reads from different bins around TSSs</a:t>
            </a:r>
            <a:endParaRPr lang="en-US" sz="3600" b="1" dirty="0"/>
          </a:p>
        </p:txBody>
      </p:sp>
      <p:sp>
        <p:nvSpPr>
          <p:cNvPr id="5" name="AutoShape 2" descr="Figure 10. Heatmap showing distributions of reads from different bins around TSSs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Figure 10. Heatmap showing distributions of reads from different bins around TSSs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Figure 10. Heatmap showing distributions of reads from different bins around TSSs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06" y="1791591"/>
            <a:ext cx="4541894" cy="504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91592"/>
            <a:ext cx="4339507" cy="5001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295400" y="1332190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 (High quality)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48400" y="1295400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dirty="0" smtClean="0"/>
              <a:t> (Poor quality) </a:t>
            </a:r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04912"/>
            <a:ext cx="6429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143000"/>
            <a:ext cx="6619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348538" y="6553200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55575" y="76200"/>
            <a:ext cx="8988425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Density plots showing distribution of reads from different bins around TSSs</a:t>
            </a:r>
            <a:endParaRPr lang="en-US" sz="3600" b="1" dirty="0"/>
          </a:p>
        </p:txBody>
      </p:sp>
      <p:sp>
        <p:nvSpPr>
          <p:cNvPr id="4" name="AutoShape 6" descr="Figure 10. Heatmap showing distributions of reads from different bins around TSSs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789390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 (High quality)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7400" y="1752600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dirty="0" smtClean="0"/>
              <a:t> (Poor quality) 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62112"/>
            <a:ext cx="6429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413" y="1644372"/>
            <a:ext cx="6619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2209800"/>
            <a:ext cx="4065394" cy="399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61" y="2209801"/>
            <a:ext cx="3846643" cy="399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81862" y="6324600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2400" y="12192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81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10600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(6) Streamlining </a:t>
            </a:r>
            <a:r>
              <a:rPr lang="en-US" sz="3600" b="1" dirty="0"/>
              <a:t>IGV snapshots showing </a:t>
            </a:r>
            <a:r>
              <a:rPr lang="en-US" sz="3600" b="1" dirty="0" smtClean="0"/>
              <a:t>reads </a:t>
            </a:r>
            <a:r>
              <a:rPr lang="en-US" sz="3600" b="1" dirty="0"/>
              <a:t>distribution along </a:t>
            </a:r>
            <a:r>
              <a:rPr lang="en-US" sz="3600" b="1" dirty="0" smtClean="0"/>
              <a:t>HK genes</a:t>
            </a:r>
            <a:endParaRPr lang="en-US" sz="3600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6200" y="1841081"/>
            <a:ext cx="9067800" cy="229771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i="0" u="none" strike="noStrike" cap="none" normalizeH="0" baseline="0" dirty="0" smtClean="0">
                <a:ln>
                  <a:noFill/>
                </a:ln>
                <a:effectLst/>
                <a:cs typeface="Courier New" pitchFamily="49" charset="0"/>
              </a:rPr>
              <a:t>## access</a:t>
            </a:r>
            <a:r>
              <a:rPr kumimoji="0" lang="en-US" sz="2400" i="0" u="none" strike="noStrike" cap="none" normalizeH="0" dirty="0" smtClean="0">
                <a:ln>
                  <a:noFill/>
                </a:ln>
                <a:effectLst/>
                <a:cs typeface="Courier New" pitchFamily="49" charset="0"/>
              </a:rPr>
              <a:t> the function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IGVSnapshot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()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990000"/>
              </a:solidFill>
              <a:effectLst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990000"/>
                </a:solidFill>
                <a:effectLst/>
                <a:cs typeface="Courier New" pitchFamily="49" charset="0"/>
              </a:rPr>
              <a:t>source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system.file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extdata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IGVSnapshot.R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package =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ATACseqQC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))</a:t>
            </a:r>
            <a:endParaRPr lang="en-US" sz="2400" dirty="0">
              <a:solidFill>
                <a:srgbClr val="444444"/>
              </a:solidFill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##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streamline IGV snapshots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444444"/>
              </a:solidFill>
              <a:effectLst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IGVSnapshot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maxMem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=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"lm"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genomeBuild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=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cs typeface="Courier New" pitchFamily="49" charset="0"/>
              </a:rPr>
              <a:t>"hg19"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bamFileFullPathOrURLs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=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bamFile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geneNames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 = c(</a:t>
            </a:r>
            <a:r>
              <a:rPr lang="en-US" sz="2400" dirty="0">
                <a:solidFill>
                  <a:srgbClr val="DD1144"/>
                </a:solidFill>
                <a:cs typeface="Courier New" pitchFamily="49" charset="0"/>
              </a:rPr>
              <a:t>"</a:t>
            </a:r>
            <a:r>
              <a:rPr lang="en-US" sz="2400" dirty="0" smtClean="0">
                <a:solidFill>
                  <a:srgbClr val="DD1144"/>
                </a:solidFill>
                <a:cs typeface="Courier New" pitchFamily="49" charset="0"/>
              </a:rPr>
              <a:t>C1orf43</a:t>
            </a:r>
            <a:r>
              <a:rPr lang="en-US" sz="2400" dirty="0">
                <a:solidFill>
                  <a:srgbClr val="DD1144"/>
                </a:solidFill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, </a:t>
            </a:r>
            <a:r>
              <a:rPr lang="en-US" sz="2400" dirty="0">
                <a:solidFill>
                  <a:srgbClr val="DD1144"/>
                </a:solidFill>
                <a:cs typeface="Courier New" pitchFamily="49" charset="0"/>
              </a:rPr>
              <a:t>"</a:t>
            </a:r>
            <a:r>
              <a:rPr lang="en-US" sz="2400" dirty="0" smtClean="0">
                <a:solidFill>
                  <a:srgbClr val="DD1144"/>
                </a:solidFill>
                <a:cs typeface="Courier New" pitchFamily="49" charset="0"/>
              </a:rPr>
              <a:t>GAPDH</a:t>
            </a:r>
            <a:r>
              <a:rPr lang="en-US" sz="2400" dirty="0">
                <a:solidFill>
                  <a:srgbClr val="DD1144"/>
                </a:solidFill>
                <a:cs typeface="Courier New" pitchFamily="49" charset="0"/>
              </a:rPr>
              <a:t>"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))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04" y="4343451"/>
            <a:ext cx="8474896" cy="2349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572000"/>
            <a:ext cx="6429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1" y="5943298"/>
            <a:ext cx="403650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19938" y="6502321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52400" y="13716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2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(7) Assessing </a:t>
            </a:r>
            <a:r>
              <a:rPr lang="en-US" sz="3600" b="1" dirty="0"/>
              <a:t>footprints of DNA-binding </a:t>
            </a:r>
            <a:r>
              <a:rPr lang="en-US" sz="3600" b="1" dirty="0" smtClean="0"/>
              <a:t>factors</a:t>
            </a:r>
            <a:endParaRPr lang="en-US" sz="3600" b="1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1984176"/>
            <a:ext cx="8933536" cy="38950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factorFootprints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3048000"/>
            <a:ext cx="293262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92" y="3039291"/>
            <a:ext cx="2924407" cy="2846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8096" y="2754868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dirty="0" smtClean="0"/>
              <a:t> (High quality)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92496" y="2699028"/>
            <a:ext cx="23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dirty="0" smtClean="0"/>
              <a:t> (Poor quality) </a:t>
            </a:r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296" y="2608540"/>
            <a:ext cx="6429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09" y="2590800"/>
            <a:ext cx="66198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48538" y="5562600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3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(8) Assessing </a:t>
            </a:r>
            <a:r>
              <a:rPr lang="en-US" sz="3600" b="1" dirty="0"/>
              <a:t>sequencing depth and library </a:t>
            </a:r>
            <a:r>
              <a:rPr lang="en-US" sz="3600" b="1" dirty="0" smtClean="0"/>
              <a:t>complexity</a:t>
            </a:r>
            <a:endParaRPr lang="en-US" sz="36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6" y="2133600"/>
            <a:ext cx="4330774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29" y="2209800"/>
            <a:ext cx="4605873" cy="286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74332"/>
            <a:ext cx="980521" cy="1154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324600" y="6324600"/>
            <a:ext cx="164306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Ou</a:t>
            </a:r>
            <a:r>
              <a:rPr lang="en-US" dirty="0" smtClean="0"/>
              <a:t> et al. 2018)</a:t>
            </a:r>
            <a:endParaRPr 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4800600" y="1776494"/>
            <a:ext cx="4191000" cy="35872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cs typeface="Courier New" pitchFamily="49" charset="0"/>
              </a:rPr>
              <a:t>estimateLibComplexity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()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457200" y="1751460"/>
            <a:ext cx="3886200" cy="358726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 err="1">
                <a:solidFill>
                  <a:srgbClr val="7030A0"/>
                </a:solidFill>
                <a:cs typeface="Courier New" pitchFamily="49" charset="0"/>
              </a:rPr>
              <a:t>s</a:t>
            </a:r>
            <a:r>
              <a:rPr lang="en-US" b="1" dirty="0" err="1" smtClean="0">
                <a:solidFill>
                  <a:srgbClr val="7030A0"/>
                </a:solidFill>
                <a:cs typeface="Courier New" pitchFamily="49" charset="0"/>
              </a:rPr>
              <a:t>aturationPlot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cs typeface="Courier New" pitchFamily="49" charset="0"/>
              </a:rPr>
              <a:t>()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179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(9) Assessing similarities </a:t>
            </a:r>
            <a:r>
              <a:rPr lang="en-US" sz="3600" b="1" dirty="0"/>
              <a:t>of </a:t>
            </a:r>
            <a:r>
              <a:rPr lang="en-US" sz="3600" b="1" dirty="0" smtClean="0"/>
              <a:t>replicates</a:t>
            </a:r>
            <a:endParaRPr lang="en-US" sz="3600" b="1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47650" y="1450870"/>
            <a:ext cx="8667750" cy="45105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0937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plotCorrelation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1066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xplosion 1 4"/>
          <p:cNvSpPr/>
          <p:nvPr/>
        </p:nvSpPr>
        <p:spPr>
          <a:xfrm>
            <a:off x="3271777" y="6029444"/>
            <a:ext cx="457200" cy="608634"/>
          </a:xfrm>
          <a:prstGeom prst="irregularSeal1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648" y="2133600"/>
            <a:ext cx="3886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86400" y="2971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Rep_1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86400" y="3516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Rep_2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86400" y="41264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Rep_3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86400" y="47360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Rep_4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82387" y="5257800"/>
            <a:ext cx="461665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Rep_1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5535" y="5257800"/>
            <a:ext cx="461665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Rep_2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82106" y="5257800"/>
            <a:ext cx="461665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Rep_3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32093" y="5257800"/>
            <a:ext cx="461665" cy="990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Rep_4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2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Introduction to the ATAC-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 technology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Preprocessing of ATAC-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data</a:t>
            </a:r>
          </a:p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ATACseqQC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workflow</a:t>
            </a:r>
          </a:p>
          <a:p>
            <a:r>
              <a:rPr lang="en-US" dirty="0" smtClean="0"/>
              <a:t>Best practices of ATAC-</a:t>
            </a:r>
            <a:r>
              <a:rPr lang="en-US" dirty="0" err="1" smtClean="0"/>
              <a:t>seq</a:t>
            </a:r>
            <a:r>
              <a:rPr lang="en-US" dirty="0" smtClean="0"/>
              <a:t> assays and ATAC-</a:t>
            </a:r>
            <a:r>
              <a:rPr lang="en-US" dirty="0" err="1" smtClean="0"/>
              <a:t>seq</a:t>
            </a:r>
            <a:r>
              <a:rPr lang="en-US" dirty="0" smtClean="0"/>
              <a:t> data analyses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Exercises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and live demonstration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 &amp;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3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Best </a:t>
            </a:r>
            <a:r>
              <a:rPr lang="en-US" sz="3600" b="1" dirty="0"/>
              <a:t>practices for ATAC-</a:t>
            </a:r>
            <a:r>
              <a:rPr lang="en-US" sz="3600" b="1" dirty="0" err="1"/>
              <a:t>seq</a:t>
            </a:r>
            <a:r>
              <a:rPr lang="en-US" sz="3600" b="1" dirty="0"/>
              <a:t> assays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4525963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Digest </a:t>
            </a:r>
            <a:r>
              <a:rPr lang="en-US" sz="2000" b="1" dirty="0"/>
              <a:t>away background DNA (medium/dead cells) using </a:t>
            </a:r>
            <a:r>
              <a:rPr lang="en-US" sz="2000" b="1" dirty="0" err="1" smtClean="0"/>
              <a:t>Dnase</a:t>
            </a:r>
            <a:r>
              <a:rPr lang="en-US" sz="2000" b="1" dirty="0" smtClean="0"/>
              <a:t> I</a:t>
            </a:r>
            <a:r>
              <a:rPr lang="en-US" sz="2000" b="1" dirty="0"/>
              <a:t/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>
                <a:solidFill>
                  <a:srgbClr val="00B0F0"/>
                </a:solidFill>
              </a:rPr>
              <a:t>Use fresh/</a:t>
            </a:r>
            <a:r>
              <a:rPr lang="en-US" sz="2000" b="1" dirty="0" err="1">
                <a:solidFill>
                  <a:srgbClr val="00B0F0"/>
                </a:solidFill>
              </a:rPr>
              <a:t>cyropreserved</a:t>
            </a:r>
            <a:r>
              <a:rPr lang="en-US" sz="2000" b="1" dirty="0">
                <a:solidFill>
                  <a:srgbClr val="00B0F0"/>
                </a:solidFill>
              </a:rPr>
              <a:t> cells/tissues to isolate </a:t>
            </a:r>
            <a:r>
              <a:rPr lang="en-US" sz="2000" b="1" dirty="0" smtClean="0">
                <a:solidFill>
                  <a:srgbClr val="00B0F0"/>
                </a:solidFill>
              </a:rPr>
              <a:t>nuclei</a:t>
            </a:r>
            <a:r>
              <a:rPr lang="en-US" sz="2000" b="1" dirty="0">
                <a:solidFill>
                  <a:srgbClr val="00B0F0"/>
                </a:solidFill>
              </a:rPr>
              <a:t/>
            </a:r>
            <a:br>
              <a:rPr lang="en-US" sz="2000" b="1" dirty="0">
                <a:solidFill>
                  <a:srgbClr val="00B0F0"/>
                </a:solidFill>
              </a:rPr>
            </a:br>
            <a:endParaRPr lang="en-US" sz="2000" b="1" dirty="0">
              <a:solidFill>
                <a:srgbClr val="00B0F0"/>
              </a:solidFill>
            </a:endParaRPr>
          </a:p>
          <a:p>
            <a:r>
              <a:rPr lang="en-US" sz="2000" b="1" dirty="0"/>
              <a:t>Reduce mitochondrial/chloroplast DNA contamination </a:t>
            </a:r>
            <a:r>
              <a:rPr lang="en-US" sz="2000" b="1" dirty="0" smtClean="0"/>
              <a:t>using the Omni-ATAC protocol: </a:t>
            </a:r>
            <a:r>
              <a:rPr lang="en-US" sz="2000" b="1" dirty="0" err="1" smtClean="0"/>
              <a:t>bamQC</a:t>
            </a:r>
            <a:r>
              <a:rPr lang="en-US" sz="2000" b="1" dirty="0" smtClean="0"/>
              <a:t>()</a:t>
            </a:r>
            <a:r>
              <a:rPr lang="en-US" sz="2000" b="1" dirty="0"/>
              <a:t/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>
                <a:solidFill>
                  <a:srgbClr val="00B0F0"/>
                </a:solidFill>
              </a:rPr>
              <a:t>Optimize the ratio of the amount of Tn5 enzyme to </a:t>
            </a:r>
            <a:r>
              <a:rPr lang="en-US" sz="2000" b="1" dirty="0" smtClean="0">
                <a:solidFill>
                  <a:srgbClr val="00B0F0"/>
                </a:solidFill>
              </a:rPr>
              <a:t>nucleus counts: </a:t>
            </a:r>
            <a:r>
              <a:rPr lang="en-US" sz="2000" b="1" dirty="0" err="1" smtClean="0">
                <a:solidFill>
                  <a:srgbClr val="00B0F0"/>
                </a:solidFill>
              </a:rPr>
              <a:t>fragSizeDistr</a:t>
            </a:r>
            <a:r>
              <a:rPr lang="en-US" sz="2000" b="1" dirty="0" smtClean="0">
                <a:solidFill>
                  <a:srgbClr val="00B0F0"/>
                </a:solidFill>
              </a:rPr>
              <a:t>()</a:t>
            </a:r>
            <a:endParaRPr lang="en-US" sz="2000" b="1" dirty="0">
              <a:solidFill>
                <a:srgbClr val="00B0F0"/>
              </a:solidFill>
            </a:endParaRPr>
          </a:p>
          <a:p>
            <a:endParaRPr lang="en-US" sz="2000" b="1" dirty="0">
              <a:solidFill>
                <a:srgbClr val="00B0F0"/>
              </a:solidFill>
            </a:endParaRPr>
          </a:p>
          <a:p>
            <a:r>
              <a:rPr lang="en-US" sz="2000" b="1" dirty="0"/>
              <a:t>Optimize the number of PCR </a:t>
            </a:r>
            <a:r>
              <a:rPr lang="en-US" sz="2000" b="1" dirty="0" smtClean="0"/>
              <a:t>cycles: </a:t>
            </a:r>
            <a:r>
              <a:rPr lang="en-US" sz="2000" b="1" dirty="0"/>
              <a:t/>
            </a:r>
            <a:br>
              <a:rPr lang="en-US" sz="2000" b="1" dirty="0"/>
            </a:br>
            <a:endParaRPr lang="en-US" sz="2000" b="1" dirty="0"/>
          </a:p>
          <a:p>
            <a:r>
              <a:rPr lang="en-US" sz="2000" b="1" dirty="0">
                <a:solidFill>
                  <a:srgbClr val="00B0F0"/>
                </a:solidFill>
              </a:rPr>
              <a:t>Perform </a:t>
            </a:r>
            <a:r>
              <a:rPr lang="en-US" sz="2000" b="1" dirty="0" smtClean="0">
                <a:solidFill>
                  <a:srgbClr val="00B0F0"/>
                </a:solidFill>
              </a:rPr>
              <a:t>paired-end </a:t>
            </a:r>
            <a:r>
              <a:rPr lang="en-US" sz="2000" b="1" dirty="0">
                <a:solidFill>
                  <a:srgbClr val="00B0F0"/>
                </a:solidFill>
              </a:rPr>
              <a:t>(PE) sequencing, e.g., 2 x </a:t>
            </a:r>
            <a:r>
              <a:rPr lang="en-US" sz="2000" b="1" dirty="0" smtClean="0">
                <a:solidFill>
                  <a:srgbClr val="00B0F0"/>
                </a:solidFill>
              </a:rPr>
              <a:t>40 ~ 100 </a:t>
            </a:r>
            <a:r>
              <a:rPr lang="en-US" sz="2000" b="1" dirty="0" err="1" smtClean="0">
                <a:solidFill>
                  <a:srgbClr val="00B0F0"/>
                </a:solidFill>
              </a:rPr>
              <a:t>bp</a:t>
            </a:r>
            <a:r>
              <a:rPr lang="en-US" sz="2000" b="1" dirty="0">
                <a:solidFill>
                  <a:srgbClr val="00B0F0"/>
                </a:solidFill>
              </a:rPr>
              <a:t/>
            </a:r>
            <a:br>
              <a:rPr lang="en-US" sz="2000" b="1" dirty="0">
                <a:solidFill>
                  <a:srgbClr val="00B0F0"/>
                </a:solidFill>
              </a:rPr>
            </a:br>
            <a:endParaRPr lang="en-US" sz="2000" b="1" dirty="0">
              <a:solidFill>
                <a:srgbClr val="00B0F0"/>
              </a:solidFill>
            </a:endParaRPr>
          </a:p>
          <a:p>
            <a:r>
              <a:rPr lang="en-US" sz="2000" b="1" dirty="0"/>
              <a:t>Sequence &gt; 50M PE reads (~200 M for footprint </a:t>
            </a:r>
            <a:r>
              <a:rPr lang="en-US" sz="2000" b="1" dirty="0" smtClean="0"/>
              <a:t>discovery): </a:t>
            </a:r>
            <a:r>
              <a:rPr lang="en-US" sz="2000" b="1" dirty="0" err="1" smtClean="0"/>
              <a:t>saturationPlot</a:t>
            </a:r>
            <a:r>
              <a:rPr lang="en-US" sz="2000" b="1" dirty="0" smtClean="0"/>
              <a:t>(), </a:t>
            </a:r>
            <a:r>
              <a:rPr lang="en-US" sz="2000" b="1" dirty="0" err="1" smtClean="0"/>
              <a:t>estimateLibComplexity</a:t>
            </a:r>
            <a:r>
              <a:rPr lang="en-US" sz="2000" b="1" dirty="0" smtClean="0"/>
              <a:t>()</a:t>
            </a:r>
            <a:endParaRPr lang="en-US" sz="20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9144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Best </a:t>
            </a:r>
            <a:r>
              <a:rPr lang="en-US" sz="3600" b="1" dirty="0"/>
              <a:t>practices for ATAC-</a:t>
            </a:r>
            <a:r>
              <a:rPr lang="en-US" sz="3600" b="1" dirty="0" err="1"/>
              <a:t>seq</a:t>
            </a:r>
            <a:r>
              <a:rPr lang="en-US" sz="3600" b="1" dirty="0"/>
              <a:t> data </a:t>
            </a:r>
            <a:r>
              <a:rPr lang="en-US" sz="3600" b="1" dirty="0" smtClean="0"/>
              <a:t>analyses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Perform raw read QC  before </a:t>
            </a:r>
            <a:r>
              <a:rPr lang="en-US" dirty="0" smtClean="0">
                <a:solidFill>
                  <a:srgbClr val="00B0F0"/>
                </a:solidFill>
              </a:rPr>
              <a:t>alignment—</a:t>
            </a:r>
            <a:r>
              <a:rPr lang="en-US" b="1" dirty="0" smtClean="0">
                <a:solidFill>
                  <a:srgbClr val="00B0F0"/>
                </a:solidFill>
              </a:rPr>
              <a:t>FASTQC/</a:t>
            </a:r>
            <a:r>
              <a:rPr lang="en-US" b="1" dirty="0" err="1" smtClean="0">
                <a:solidFill>
                  <a:srgbClr val="00B0F0"/>
                </a:solidFill>
              </a:rPr>
              <a:t>MultiQC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Perform post-alignment </a:t>
            </a:r>
            <a:r>
              <a:rPr lang="en-US" dirty="0" smtClean="0"/>
              <a:t>QC</a:t>
            </a:r>
            <a:r>
              <a:rPr lang="en-US" dirty="0"/>
              <a:t>—</a:t>
            </a:r>
            <a:r>
              <a:rPr lang="en-US" b="1" dirty="0" err="1" smtClean="0"/>
              <a:t>ATACSeqQC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Perform peak calling </a:t>
            </a:r>
            <a:r>
              <a:rPr lang="en-US" dirty="0" smtClean="0">
                <a:solidFill>
                  <a:srgbClr val="00B0F0"/>
                </a:solidFill>
              </a:rPr>
              <a:t>using </a:t>
            </a:r>
            <a:r>
              <a:rPr lang="en-US" dirty="0">
                <a:solidFill>
                  <a:srgbClr val="00B0F0"/>
                </a:solidFill>
              </a:rPr>
              <a:t>peak </a:t>
            </a:r>
            <a:r>
              <a:rPr lang="en-US" dirty="0" smtClean="0">
                <a:solidFill>
                  <a:srgbClr val="00B0F0"/>
                </a:solidFill>
              </a:rPr>
              <a:t>callers, </a:t>
            </a:r>
            <a:r>
              <a:rPr lang="en-US" dirty="0">
                <a:solidFill>
                  <a:srgbClr val="00B0F0"/>
                </a:solidFill>
              </a:rPr>
              <a:t>such </a:t>
            </a:r>
            <a:r>
              <a:rPr lang="en-US" dirty="0" smtClean="0">
                <a:solidFill>
                  <a:srgbClr val="00B0F0"/>
                </a:solidFill>
              </a:rPr>
              <a:t>as </a:t>
            </a:r>
            <a:r>
              <a:rPr lang="en-US" b="1" dirty="0" err="1" smtClean="0">
                <a:solidFill>
                  <a:srgbClr val="00B0F0"/>
                </a:solidFill>
              </a:rPr>
              <a:t>Genrich</a:t>
            </a:r>
            <a:r>
              <a:rPr lang="en-US" dirty="0" smtClean="0">
                <a:solidFill>
                  <a:srgbClr val="00B0F0"/>
                </a:solidFill>
              </a:rPr>
              <a:t>, </a:t>
            </a:r>
            <a:r>
              <a:rPr lang="en-US" b="1" dirty="0" smtClean="0">
                <a:solidFill>
                  <a:srgbClr val="00B0F0"/>
                </a:solidFill>
              </a:rPr>
              <a:t>MACS2</a:t>
            </a:r>
            <a:r>
              <a:rPr lang="en-US" dirty="0" smtClean="0">
                <a:solidFill>
                  <a:srgbClr val="00B0F0"/>
                </a:solidFill>
              </a:rPr>
              <a:t> (shift </a:t>
            </a:r>
            <a:r>
              <a:rPr lang="en-US" i="1" dirty="0" smtClean="0">
                <a:solidFill>
                  <a:srgbClr val="00B0F0"/>
                </a:solidFill>
              </a:rPr>
              <a:t>–s</a:t>
            </a:r>
            <a:r>
              <a:rPr lang="en-US" dirty="0" smtClean="0">
                <a:solidFill>
                  <a:srgbClr val="00B0F0"/>
                </a:solidFill>
              </a:rPr>
              <a:t> extend </a:t>
            </a:r>
            <a:r>
              <a:rPr lang="en-US" i="1" dirty="0" smtClean="0">
                <a:solidFill>
                  <a:srgbClr val="00B0F0"/>
                </a:solidFill>
              </a:rPr>
              <a:t>2s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  <a:r>
              <a:rPr lang="en-US" dirty="0">
                <a:solidFill>
                  <a:srgbClr val="00B0F0"/>
                </a:solidFill>
              </a:rPr>
              <a:t> </a:t>
            </a:r>
            <a:r>
              <a:rPr lang="en-US" dirty="0" smtClean="0">
                <a:solidFill>
                  <a:srgbClr val="00B0F0"/>
                </a:solidFill>
              </a:rPr>
              <a:t>to call </a:t>
            </a:r>
            <a:r>
              <a:rPr lang="en-US" dirty="0" err="1" smtClean="0">
                <a:solidFill>
                  <a:srgbClr val="00B0F0"/>
                </a:solidFill>
              </a:rPr>
              <a:t>narrowPeak</a:t>
            </a:r>
            <a:r>
              <a:rPr lang="en-US" dirty="0" smtClean="0">
                <a:solidFill>
                  <a:srgbClr val="00B0F0"/>
                </a:solidFill>
              </a:rPr>
              <a:t>, </a:t>
            </a:r>
            <a:r>
              <a:rPr lang="en-US" dirty="0">
                <a:solidFill>
                  <a:srgbClr val="00B0F0"/>
                </a:solidFill>
              </a:rPr>
              <a:t>or </a:t>
            </a:r>
            <a:r>
              <a:rPr lang="en-US" b="1" dirty="0" smtClean="0">
                <a:solidFill>
                  <a:srgbClr val="00B0F0"/>
                </a:solidFill>
              </a:rPr>
              <a:t>HMMRATAC</a:t>
            </a:r>
          </a:p>
          <a:p>
            <a:pPr marL="0" indent="0">
              <a:buNone/>
            </a:pP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Perform post-peak calling QC</a:t>
            </a:r>
          </a:p>
          <a:p>
            <a:pPr lvl="1"/>
            <a:r>
              <a:rPr lang="en-US" dirty="0" smtClean="0"/>
              <a:t>Associate </a:t>
            </a:r>
            <a:r>
              <a:rPr lang="en-US" dirty="0"/>
              <a:t>peaks to </a:t>
            </a:r>
            <a:r>
              <a:rPr lang="en-US" dirty="0" smtClean="0"/>
              <a:t>potential target </a:t>
            </a:r>
            <a:r>
              <a:rPr lang="en-US" dirty="0"/>
              <a:t>genes and generate peak distribution among genomic </a:t>
            </a:r>
            <a:r>
              <a:rPr lang="en-US" dirty="0" smtClean="0"/>
              <a:t>features</a:t>
            </a:r>
            <a:r>
              <a:rPr lang="en-US" dirty="0" smtClean="0">
                <a:solidFill>
                  <a:srgbClr val="00B0F0"/>
                </a:solidFill>
              </a:rPr>
              <a:t>—</a:t>
            </a:r>
            <a:r>
              <a:rPr lang="en-US" sz="2900" b="1" dirty="0" err="1" smtClean="0"/>
              <a:t>ChIPpeakAnno</a:t>
            </a:r>
            <a:endParaRPr lang="en-US" sz="2900" b="1" dirty="0"/>
          </a:p>
          <a:p>
            <a:pPr lvl="1"/>
            <a:r>
              <a:rPr lang="en-US" dirty="0" smtClean="0"/>
              <a:t>Functional annotation of peaks </a:t>
            </a:r>
            <a:r>
              <a:rPr lang="en-US" dirty="0"/>
              <a:t>using the Genomic Regions Enrichment of Annotations Tool (</a:t>
            </a:r>
            <a:r>
              <a:rPr lang="en-US" b="1" dirty="0" smtClean="0"/>
              <a:t>GREAT</a:t>
            </a:r>
            <a:r>
              <a:rPr lang="en-US" dirty="0" smtClean="0"/>
              <a:t>) or </a:t>
            </a:r>
            <a:r>
              <a:rPr lang="en-US" sz="2900" b="1" dirty="0" err="1" smtClean="0"/>
              <a:t>chipenrich</a:t>
            </a:r>
            <a:r>
              <a:rPr lang="en-US" dirty="0" smtClean="0"/>
              <a:t> (</a:t>
            </a:r>
            <a:r>
              <a:rPr lang="en-US" dirty="0">
                <a:hlinkClick r:id="rId2"/>
              </a:rPr>
              <a:t>http://chip-enrich.med.umich.edu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), or </a:t>
            </a:r>
            <a:r>
              <a:rPr lang="en-US" sz="2900" b="1" dirty="0" smtClean="0"/>
              <a:t>BEHST </a:t>
            </a:r>
            <a:r>
              <a:rPr lang="en-US" dirty="0" smtClean="0"/>
              <a:t>(</a:t>
            </a:r>
            <a:r>
              <a:rPr lang="en-US" dirty="0">
                <a:hlinkClick r:id="rId3"/>
              </a:rPr>
              <a:t>http://behst.hoffmanlab.org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  <a:r>
              <a:rPr lang="en-US" sz="2900" dirty="0" smtClean="0"/>
              <a:t> if  long-range interaction data is available.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00B0F0"/>
                </a:solidFill>
              </a:rPr>
              <a:t>Nucleosome positioning analysis—</a:t>
            </a:r>
            <a:r>
              <a:rPr lang="en-US" b="1" dirty="0" err="1" smtClean="0">
                <a:solidFill>
                  <a:srgbClr val="00B0F0"/>
                </a:solidFill>
              </a:rPr>
              <a:t>NuceloATAC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sz="2200" dirty="0" smtClean="0"/>
              <a:t>(</a:t>
            </a:r>
            <a:r>
              <a:rPr lang="en-US" sz="2200" dirty="0">
                <a:hlinkClick r:id="rId4"/>
              </a:rPr>
              <a:t>https://</a:t>
            </a:r>
            <a:r>
              <a:rPr lang="en-US" sz="2200" dirty="0" smtClean="0">
                <a:hlinkClick r:id="rId4"/>
              </a:rPr>
              <a:t>github.com/GreenleafLab/NucleoATAC</a:t>
            </a:r>
            <a:r>
              <a:rPr lang="en-US" sz="2200" dirty="0" smtClean="0"/>
              <a:t>)</a:t>
            </a:r>
          </a:p>
          <a:p>
            <a:endParaRPr lang="en-US" sz="2200" dirty="0" smtClean="0"/>
          </a:p>
          <a:p>
            <a:r>
              <a:rPr lang="en-US" dirty="0" err="1" smtClean="0"/>
              <a:t>Footprinting</a:t>
            </a:r>
            <a:r>
              <a:rPr lang="en-US" dirty="0"/>
              <a:t> </a:t>
            </a:r>
            <a:r>
              <a:rPr lang="en-US" dirty="0" smtClean="0"/>
              <a:t>analysis—</a:t>
            </a:r>
            <a:r>
              <a:rPr lang="en-US" b="1" dirty="0" smtClean="0"/>
              <a:t>TOBIAS</a:t>
            </a:r>
            <a:r>
              <a:rPr lang="en-US" dirty="0" smtClean="0"/>
              <a:t> </a:t>
            </a:r>
            <a:r>
              <a:rPr lang="en-US" sz="2200" dirty="0" smtClean="0">
                <a:solidFill>
                  <a:srgbClr val="00B0F0"/>
                </a:solidFill>
              </a:rPr>
              <a:t>(</a:t>
            </a:r>
            <a:r>
              <a:rPr lang="en-US" sz="2200" dirty="0">
                <a:hlinkClick r:id="rId5"/>
              </a:rPr>
              <a:t>https://</a:t>
            </a:r>
            <a:r>
              <a:rPr lang="en-US" sz="2200" dirty="0" smtClean="0">
                <a:hlinkClick r:id="rId5"/>
              </a:rPr>
              <a:t>github.molgen.mpg.de/loosolab/TOBIAS</a:t>
            </a:r>
            <a:r>
              <a:rPr lang="en-US" sz="2200" dirty="0" smtClean="0"/>
              <a:t>)</a:t>
            </a:r>
          </a:p>
          <a:p>
            <a:endParaRPr lang="en-US" sz="2200" dirty="0" smtClean="0"/>
          </a:p>
          <a:p>
            <a:r>
              <a:rPr lang="en-US" sz="3300" dirty="0" smtClean="0">
                <a:solidFill>
                  <a:srgbClr val="00B0F0"/>
                </a:solidFill>
              </a:rPr>
              <a:t>Transcriptional regulatory network inference with paired RNA-</a:t>
            </a:r>
            <a:r>
              <a:rPr lang="en-US" sz="3300" dirty="0" err="1" smtClean="0">
                <a:solidFill>
                  <a:srgbClr val="00B0F0"/>
                </a:solidFill>
              </a:rPr>
              <a:t>seq</a:t>
            </a:r>
            <a:r>
              <a:rPr lang="en-US" sz="3300" dirty="0" smtClean="0">
                <a:solidFill>
                  <a:srgbClr val="00B0F0"/>
                </a:solidFill>
              </a:rPr>
              <a:t> and ATAC-</a:t>
            </a:r>
            <a:r>
              <a:rPr lang="en-US" sz="3300" dirty="0" err="1" smtClean="0">
                <a:solidFill>
                  <a:srgbClr val="00B0F0"/>
                </a:solidFill>
              </a:rPr>
              <a:t>seq</a:t>
            </a:r>
            <a:r>
              <a:rPr lang="en-US" sz="3300" dirty="0" smtClean="0">
                <a:solidFill>
                  <a:srgbClr val="00B0F0"/>
                </a:solidFill>
              </a:rPr>
              <a:t> data—</a:t>
            </a:r>
            <a:r>
              <a:rPr lang="en-US" sz="3300" b="1" dirty="0" smtClean="0">
                <a:solidFill>
                  <a:srgbClr val="00B0F0"/>
                </a:solidFill>
              </a:rPr>
              <a:t>PECA2</a:t>
            </a:r>
            <a:r>
              <a:rPr lang="en-US" sz="3300" dirty="0" smtClean="0">
                <a:solidFill>
                  <a:srgbClr val="00B0F0"/>
                </a:solidFill>
              </a:rPr>
              <a:t> </a:t>
            </a:r>
            <a:r>
              <a:rPr lang="en-US" sz="2200" dirty="0" smtClean="0"/>
              <a:t>(</a:t>
            </a:r>
            <a:r>
              <a:rPr lang="en-US" sz="2200" dirty="0" smtClean="0">
                <a:hlinkClick r:id="rId6"/>
              </a:rPr>
              <a:t>https</a:t>
            </a:r>
            <a:r>
              <a:rPr lang="en-US" sz="2200" dirty="0">
                <a:hlinkClick r:id="rId6"/>
              </a:rPr>
              <a:t>://</a:t>
            </a:r>
            <a:r>
              <a:rPr lang="en-US" sz="2200" dirty="0" smtClean="0">
                <a:hlinkClick r:id="rId6"/>
              </a:rPr>
              <a:t>github.com/SUwonglab/PECA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14478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9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Outline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the ATAC-</a:t>
            </a:r>
            <a:r>
              <a:rPr lang="en-US" dirty="0" err="1" smtClean="0"/>
              <a:t>seq</a:t>
            </a:r>
            <a:r>
              <a:rPr lang="en-US" dirty="0" smtClean="0"/>
              <a:t>  technology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Preprocessing 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</a:t>
            </a:r>
          </a:p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ATACseqQC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workflow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Best practices of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assays and ATAC-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data analyses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Exercises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and live demonstration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 &amp; 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143000"/>
            <a:ext cx="86106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47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Data for exercises and live demonstration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486" y="1219200"/>
            <a:ext cx="8534400" cy="5486400"/>
          </a:xfrm>
        </p:spPr>
        <p:txBody>
          <a:bodyPr>
            <a:noAutofit/>
          </a:bodyPr>
          <a:lstStyle/>
          <a:p>
            <a:r>
              <a:rPr lang="en-US" sz="2200" b="1" dirty="0" smtClean="0"/>
              <a:t>ATAC-</a:t>
            </a:r>
            <a:r>
              <a:rPr lang="en-US" sz="2200" b="1" dirty="0" err="1" smtClean="0"/>
              <a:t>seq</a:t>
            </a:r>
            <a:r>
              <a:rPr lang="en-US" sz="2200" b="1" dirty="0" smtClean="0"/>
              <a:t> datasets 1 (Good):</a:t>
            </a:r>
          </a:p>
          <a:p>
            <a:pPr lvl="1"/>
            <a:r>
              <a:rPr lang="en-US" sz="2200" b="1" dirty="0" smtClean="0"/>
              <a:t>SRR891269 </a:t>
            </a:r>
            <a:r>
              <a:rPr lang="en-US" sz="2200" b="1" dirty="0"/>
              <a:t>and SRR891270 are ATAC-</a:t>
            </a:r>
            <a:r>
              <a:rPr lang="en-US" sz="2200" b="1" dirty="0" err="1"/>
              <a:t>seq</a:t>
            </a:r>
            <a:r>
              <a:rPr lang="en-US" sz="2200" b="1" dirty="0"/>
              <a:t> data for two biological replicates of 50K cells from EBV-transformed </a:t>
            </a:r>
            <a:r>
              <a:rPr lang="en-US" sz="2200" b="1" dirty="0" err="1"/>
              <a:t>lymphoblastoid</a:t>
            </a:r>
            <a:r>
              <a:rPr lang="en-US" sz="2200" b="1" dirty="0"/>
              <a:t> cell line </a:t>
            </a:r>
            <a:r>
              <a:rPr lang="en-US" sz="2200" b="1" dirty="0" smtClean="0"/>
              <a:t>GM12878  (</a:t>
            </a:r>
            <a:r>
              <a:rPr lang="en-US" sz="2200" dirty="0" err="1" smtClean="0"/>
              <a:t>Buenrostro</a:t>
            </a:r>
            <a:r>
              <a:rPr lang="en-US" sz="2200" dirty="0" smtClean="0"/>
              <a:t> et al. 2013)</a:t>
            </a:r>
            <a:r>
              <a:rPr lang="en-US" sz="2200" b="1" dirty="0" smtClean="0"/>
              <a:t>.</a:t>
            </a:r>
          </a:p>
          <a:p>
            <a:r>
              <a:rPr lang="en-US" sz="2200" b="1" dirty="0" smtClean="0">
                <a:solidFill>
                  <a:srgbClr val="00B0F0"/>
                </a:solidFill>
              </a:rPr>
              <a:t>ATAC-</a:t>
            </a:r>
            <a:r>
              <a:rPr lang="en-US" sz="2200" b="1" dirty="0" err="1" smtClean="0">
                <a:solidFill>
                  <a:srgbClr val="00B0F0"/>
                </a:solidFill>
              </a:rPr>
              <a:t>seq</a:t>
            </a:r>
            <a:r>
              <a:rPr lang="en-US" sz="2200" b="1" dirty="0" smtClean="0">
                <a:solidFill>
                  <a:srgbClr val="00B0F0"/>
                </a:solidFill>
              </a:rPr>
              <a:t> datasets 2 (Bad): </a:t>
            </a:r>
          </a:p>
          <a:p>
            <a:pPr lvl="1"/>
            <a:r>
              <a:rPr lang="en-US" sz="2200" b="1" dirty="0" smtClean="0">
                <a:solidFill>
                  <a:srgbClr val="00B0F0"/>
                </a:solidFill>
              </a:rPr>
              <a:t>SRR5800801 </a:t>
            </a:r>
            <a:r>
              <a:rPr lang="en-US" sz="2200" b="1" dirty="0">
                <a:solidFill>
                  <a:srgbClr val="00B0F0"/>
                </a:solidFill>
              </a:rPr>
              <a:t>and SRR5800802 are ATAC-</a:t>
            </a:r>
            <a:r>
              <a:rPr lang="en-US" sz="2200" b="1" dirty="0" err="1">
                <a:solidFill>
                  <a:srgbClr val="00B0F0"/>
                </a:solidFill>
              </a:rPr>
              <a:t>seq</a:t>
            </a:r>
            <a:r>
              <a:rPr lang="en-US" sz="2200" b="1" dirty="0">
                <a:solidFill>
                  <a:srgbClr val="00B0F0"/>
                </a:solidFill>
              </a:rPr>
              <a:t> data for two replicates of 75k cells from a breast cancer cell line T47 (</a:t>
            </a:r>
            <a:r>
              <a:rPr lang="en-US" sz="2200" b="1" dirty="0" err="1">
                <a:solidFill>
                  <a:srgbClr val="00B0F0"/>
                </a:solidFill>
              </a:rPr>
              <a:t>Valles</a:t>
            </a:r>
            <a:r>
              <a:rPr lang="en-US" sz="2200" b="1" dirty="0">
                <a:solidFill>
                  <a:srgbClr val="00B0F0"/>
                </a:solidFill>
              </a:rPr>
              <a:t> and </a:t>
            </a:r>
            <a:r>
              <a:rPr lang="en-US" sz="2200" b="1" dirty="0" err="1">
                <a:solidFill>
                  <a:srgbClr val="00B0F0"/>
                </a:solidFill>
              </a:rPr>
              <a:t>Izquierd-Bouldstridge</a:t>
            </a:r>
            <a:r>
              <a:rPr lang="en-US" sz="2200" b="1" dirty="0">
                <a:solidFill>
                  <a:srgbClr val="00B0F0"/>
                </a:solidFill>
              </a:rPr>
              <a:t>, unpublished). </a:t>
            </a:r>
            <a:endParaRPr lang="en-US" sz="2200" b="1" dirty="0" smtClean="0">
              <a:solidFill>
                <a:srgbClr val="00B0F0"/>
              </a:solidFill>
            </a:endParaRPr>
          </a:p>
          <a:p>
            <a:r>
              <a:rPr lang="en-US" sz="2200" b="1" dirty="0" smtClean="0"/>
              <a:t>Raw </a:t>
            </a:r>
            <a:r>
              <a:rPr lang="en-US" sz="2200" b="1" dirty="0"/>
              <a:t>read quality </a:t>
            </a:r>
            <a:r>
              <a:rPr lang="en-US" sz="2200" b="1" dirty="0" smtClean="0"/>
              <a:t>QC (FASTQC) </a:t>
            </a:r>
            <a:r>
              <a:rPr lang="en-US" sz="2200" b="1" dirty="0" smtClean="0">
                <a:sym typeface="Wingdings" pitchFamily="2" charset="2"/>
              </a:rPr>
              <a:t> </a:t>
            </a:r>
            <a:r>
              <a:rPr lang="en-US" sz="2200" b="1" dirty="0" smtClean="0"/>
              <a:t>Alignment </a:t>
            </a:r>
            <a:r>
              <a:rPr lang="en-US" sz="2200" b="1" dirty="0"/>
              <a:t>to </a:t>
            </a:r>
            <a:r>
              <a:rPr lang="en-US" sz="2200" b="1" dirty="0" smtClean="0"/>
              <a:t>hg38, excluding alternative </a:t>
            </a:r>
            <a:r>
              <a:rPr lang="en-US" sz="2200" b="1" dirty="0"/>
              <a:t>sequences (</a:t>
            </a:r>
            <a:r>
              <a:rPr lang="en-US" sz="2200" b="1" dirty="0" err="1" smtClean="0"/>
              <a:t>chr_alt_XXX</a:t>
            </a:r>
            <a:r>
              <a:rPr lang="en-US" sz="2200" b="1" dirty="0" smtClean="0"/>
              <a:t>). </a:t>
            </a:r>
          </a:p>
          <a:p>
            <a:r>
              <a:rPr lang="en-US" sz="2200" b="1" dirty="0" smtClean="0">
                <a:solidFill>
                  <a:srgbClr val="00B0F0"/>
                </a:solidFill>
              </a:rPr>
              <a:t>The </a:t>
            </a:r>
            <a:r>
              <a:rPr lang="en-US" sz="2200" b="1" dirty="0">
                <a:solidFill>
                  <a:srgbClr val="00B0F0"/>
                </a:solidFill>
              </a:rPr>
              <a:t>resulting BAM files were further preprocessed as above and are available from </a:t>
            </a:r>
            <a:r>
              <a:rPr lang="en-US" sz="2200" b="1" dirty="0">
                <a:solidFill>
                  <a:srgbClr val="00B0F0"/>
                </a:solidFill>
                <a:hlinkClick r:id="rId2"/>
              </a:rPr>
              <a:t>the Google </a:t>
            </a:r>
            <a:r>
              <a:rPr lang="en-US" sz="2200" b="1" dirty="0" smtClean="0">
                <a:solidFill>
                  <a:srgbClr val="00B0F0"/>
                </a:solidFill>
                <a:hlinkClick r:id="rId2"/>
              </a:rPr>
              <a:t>Drive</a:t>
            </a:r>
            <a:r>
              <a:rPr lang="en-US" sz="2200" b="1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sz="2200" b="1" dirty="0" smtClean="0"/>
              <a:t>Two </a:t>
            </a:r>
            <a:r>
              <a:rPr lang="en-US" sz="2200" b="1" dirty="0"/>
              <a:t>subsets of filtered BAM files from SRR891270, containing alignments on chr20 only, are provided in this workshop package for quick in-class practice.</a:t>
            </a:r>
          </a:p>
          <a:p>
            <a:endParaRPr lang="en-US" sz="18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11430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3" y="2667001"/>
            <a:ext cx="5166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19200"/>
            <a:ext cx="496520" cy="481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205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/>
              <a:t>Task 1. Check read alignment statistics using the </a:t>
            </a:r>
            <a:r>
              <a:rPr lang="en-US" sz="2400" dirty="0" smtClean="0"/>
              <a:t>function </a:t>
            </a:r>
            <a:r>
              <a:rPr lang="en-US" sz="2400" dirty="0" err="1" smtClean="0"/>
              <a:t>bamQC</a:t>
            </a:r>
            <a:r>
              <a:rPr lang="en-US" sz="2400" dirty="0" smtClean="0"/>
              <a:t>. Using BAM files with marked duplicates.</a:t>
            </a:r>
            <a:endParaRPr lang="en-US" sz="2400" dirty="0"/>
          </a:p>
          <a:p>
            <a:r>
              <a:rPr lang="en-US" sz="2400" dirty="0">
                <a:solidFill>
                  <a:srgbClr val="00B0F0"/>
                </a:solidFill>
              </a:rPr>
              <a:t>Task 2. Check library complexity for SRR891270 using the function </a:t>
            </a:r>
            <a:r>
              <a:rPr lang="en-US" sz="2400" dirty="0" err="1" smtClean="0">
                <a:solidFill>
                  <a:srgbClr val="00B0F0"/>
                </a:solidFill>
              </a:rPr>
              <a:t>estimateLibComplexity</a:t>
            </a:r>
            <a:r>
              <a:rPr lang="en-US" sz="2400" dirty="0">
                <a:solidFill>
                  <a:srgbClr val="00B0F0"/>
                </a:solidFill>
              </a:rPr>
              <a:t>. CAUTION: duplicated should NOT be removed from the input BAM file</a:t>
            </a:r>
            <a:r>
              <a:rPr lang="en-US" sz="24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sz="2400" dirty="0"/>
              <a:t>Task 3. Plot the distribution of library insert size using the function </a:t>
            </a:r>
            <a:r>
              <a:rPr lang="en-US" sz="2400" dirty="0" err="1" smtClean="0"/>
              <a:t>fragSizeDist</a:t>
            </a:r>
            <a:r>
              <a:rPr lang="en-US" sz="2400" dirty="0" smtClean="0"/>
              <a:t>.</a:t>
            </a:r>
          </a:p>
          <a:p>
            <a:r>
              <a:rPr lang="en-US" sz="2400" dirty="0">
                <a:solidFill>
                  <a:srgbClr val="00B0F0"/>
                </a:solidFill>
              </a:rPr>
              <a:t>Task 4. Plot global signal enrichment around TSSs using the function </a:t>
            </a:r>
            <a:r>
              <a:rPr lang="en-US" sz="2400" dirty="0" err="1">
                <a:solidFill>
                  <a:srgbClr val="00B0F0"/>
                </a:solidFill>
              </a:rPr>
              <a:t>enrichedFragments</a:t>
            </a:r>
            <a:r>
              <a:rPr lang="en-US" sz="2400" dirty="0">
                <a:solidFill>
                  <a:srgbClr val="00B0F0"/>
                </a:solidFill>
              </a:rPr>
              <a:t>. Please shift, and split the BAM file first. Make sure set </a:t>
            </a:r>
            <a:r>
              <a:rPr lang="en-US" sz="2400" dirty="0" err="1">
                <a:solidFill>
                  <a:srgbClr val="00B0F0"/>
                </a:solidFill>
              </a:rPr>
              <a:t>seqlev</a:t>
            </a:r>
            <a:r>
              <a:rPr lang="en-US" sz="2400" dirty="0">
                <a:solidFill>
                  <a:srgbClr val="00B0F0"/>
                </a:solidFill>
              </a:rPr>
              <a:t> as </a:t>
            </a:r>
            <a:r>
              <a:rPr lang="en-US" sz="2400" b="1" dirty="0">
                <a:solidFill>
                  <a:srgbClr val="00B0F0"/>
                </a:solidFill>
              </a:rPr>
              <a:t>chr20</a:t>
            </a:r>
            <a:r>
              <a:rPr lang="en-US" sz="2400" dirty="0">
                <a:solidFill>
                  <a:srgbClr val="00B0F0"/>
                </a:solidFill>
              </a:rPr>
              <a:t>.</a:t>
            </a:r>
          </a:p>
          <a:p>
            <a:r>
              <a:rPr lang="en-US" sz="2400" dirty="0"/>
              <a:t>Task 5. Visualize signal distribution along genomic regions of genes “SPTLC3”, “CRLS1”, and “NELFCD”, using the function </a:t>
            </a:r>
            <a:r>
              <a:rPr lang="en-US" sz="2400" dirty="0" err="1"/>
              <a:t>IGVSnapshotand</a:t>
            </a:r>
            <a:r>
              <a:rPr lang="en-US" sz="2400" dirty="0"/>
              <a:t> the 4 subsets of filtered BAM files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Exercises and live </a:t>
            </a:r>
            <a:r>
              <a:rPr lang="en-US" sz="3600" b="1" dirty="0" smtClean="0"/>
              <a:t>demonstration</a:t>
            </a:r>
            <a:endParaRPr lang="en-US" sz="36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9144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58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3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01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DNA packaging in Eukaryotic cells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67807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6211669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Nature </a:t>
            </a:r>
            <a:r>
              <a:rPr lang="en-US" dirty="0"/>
              <a:t>Education 1(1):</a:t>
            </a:r>
            <a:r>
              <a:rPr lang="en-US" dirty="0" smtClean="0"/>
              <a:t>26 (https</a:t>
            </a:r>
            <a:r>
              <a:rPr lang="en-US" dirty="0"/>
              <a:t>://www.nature.com/scitable/topicpage/dna-packaging-nucleosomes-and-chromatin-310)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914400"/>
            <a:ext cx="86106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22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Open and closed chromatin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9067800" cy="48785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25721" y="6260068"/>
            <a:ext cx="1903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(Wang et al. 2012)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066800"/>
            <a:ext cx="86106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81400" y="3657600"/>
            <a:ext cx="4419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29200" y="35814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Open chromatin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400" y="3588603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Closed chromatin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6200" y="2743200"/>
            <a:ext cx="1371600" cy="2438400"/>
          </a:xfrm>
          <a:prstGeom prst="ellipse">
            <a:avLst/>
          </a:prstGeom>
          <a:solidFill>
            <a:srgbClr val="FFC000">
              <a:alpha val="22000"/>
            </a:srgbClr>
          </a:solidFill>
          <a:ln w="38100">
            <a:solidFill>
              <a:srgbClr val="FFC000"/>
            </a:solidFill>
            <a:prstDash val="sysDot"/>
          </a:ln>
          <a:scene3d>
            <a:camera prst="orthographicFront">
              <a:rot lat="0" lon="0" rev="206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400" y="76200"/>
            <a:ext cx="9372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Methods for profiling chromatin accessibility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208837"/>
            <a:ext cx="8042141" cy="4484868"/>
          </a:xfrm>
        </p:spPr>
      </p:pic>
      <p:sp>
        <p:nvSpPr>
          <p:cNvPr id="3" name="Rectangle 2"/>
          <p:cNvSpPr/>
          <p:nvPr/>
        </p:nvSpPr>
        <p:spPr>
          <a:xfrm>
            <a:off x="3352800" y="5688632"/>
            <a:ext cx="2769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Tsompana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Buck. 2014)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9906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09600" y="1503402"/>
            <a:ext cx="7772400" cy="4897398"/>
            <a:chOff x="609600" y="1600200"/>
            <a:chExt cx="7772400" cy="4897398"/>
          </a:xfrm>
        </p:grpSpPr>
        <p:grpSp>
          <p:nvGrpSpPr>
            <p:cNvPr id="16" name="Group 15"/>
            <p:cNvGrpSpPr/>
            <p:nvPr/>
          </p:nvGrpSpPr>
          <p:grpSpPr>
            <a:xfrm>
              <a:off x="609600" y="1600200"/>
              <a:ext cx="7772400" cy="4528066"/>
              <a:chOff x="9144000" y="2133600"/>
              <a:chExt cx="6559157" cy="3739698"/>
            </a:xfrm>
          </p:grpSpPr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2133600"/>
                <a:ext cx="6559157" cy="3739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9296400" y="2209800"/>
                <a:ext cx="609600" cy="762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3532528" y="6128266"/>
              <a:ext cx="24096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err="1" smtClean="0"/>
                <a:t>Buenrostro</a:t>
              </a:r>
              <a:r>
                <a:rPr lang="en-US" dirty="0" smtClean="0"/>
                <a:t> et al. 2013)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326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Workflow of ATAC-</a:t>
            </a:r>
            <a:r>
              <a:rPr lang="en-US" sz="3600" b="1" dirty="0" err="1" smtClean="0"/>
              <a:t>seq</a:t>
            </a:r>
            <a:r>
              <a:rPr lang="en-US" sz="3600" b="1" dirty="0" smtClean="0"/>
              <a:t> assays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8991600" cy="26867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5600" y="5651333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Buenrostro</a:t>
            </a:r>
            <a:r>
              <a:rPr lang="en-US" dirty="0" smtClean="0"/>
              <a:t> et al. 2013)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52400" y="9906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>
            <a:off x="5468112" y="3962400"/>
            <a:ext cx="152400" cy="762000"/>
          </a:xfrm>
          <a:prstGeom prst="rightBrace">
            <a:avLst/>
          </a:prstGeom>
          <a:ln w="25400">
            <a:solidFill>
              <a:srgbClr val="00B0F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7543800" y="3905933"/>
            <a:ext cx="152400" cy="894667"/>
          </a:xfrm>
          <a:prstGeom prst="rightBrace">
            <a:avLst/>
          </a:prstGeom>
          <a:ln w="2540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81600" y="4431268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62 </a:t>
            </a:r>
            <a:r>
              <a:rPr lang="en-US" b="1" dirty="0" err="1" smtClean="0">
                <a:solidFill>
                  <a:srgbClr val="00B0F0"/>
                </a:solidFill>
              </a:rPr>
              <a:t>bp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96912" y="4431268"/>
            <a:ext cx="93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66 </a:t>
            </a:r>
            <a:r>
              <a:rPr lang="en-US" b="1" dirty="0" err="1" smtClean="0">
                <a:solidFill>
                  <a:srgbClr val="FF0000"/>
                </a:solidFill>
              </a:rPr>
              <a:t>bp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477000" y="4495800"/>
            <a:ext cx="152400" cy="1155533"/>
          </a:xfrm>
          <a:prstGeom prst="rightBrace">
            <a:avLst/>
          </a:prstGeom>
          <a:ln w="25400"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7400" y="5181600"/>
            <a:ext cx="141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38 ~ 2000 </a:t>
            </a:r>
            <a:r>
              <a:rPr lang="en-US" b="1" dirty="0" err="1" smtClean="0"/>
              <a:t>bp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41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Applications of ATAC-</a:t>
            </a:r>
            <a:r>
              <a:rPr lang="en-US" sz="3600" b="1" dirty="0" err="1" smtClean="0"/>
              <a:t>seq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Profile open chromatin regions </a:t>
            </a:r>
            <a:endParaRPr lang="en-US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/>
              <a:t>Infer nucleosome positioning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Identify transcription factor (TF) footprints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Infer gene transcriptional regulation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Determine cell state/identity in combination with single cell </a:t>
            </a:r>
            <a:r>
              <a:rPr lang="en-US" dirty="0" smtClean="0"/>
              <a:t>technologies (</a:t>
            </a:r>
            <a:r>
              <a:rPr lang="en-US" dirty="0" err="1" smtClean="0"/>
              <a:t>scATAC-seq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52400" y="9906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47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Important QC steps in ATAC-</a:t>
            </a:r>
            <a:r>
              <a:rPr lang="en-US" sz="3600" b="1" dirty="0" err="1" smtClean="0"/>
              <a:t>seq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" y="1908885"/>
            <a:ext cx="9047620" cy="36476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62604" y="5867400"/>
            <a:ext cx="336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(Modified </a:t>
            </a:r>
            <a:r>
              <a:rPr lang="en-US" dirty="0"/>
              <a:t>from </a:t>
            </a:r>
            <a:r>
              <a:rPr lang="en-US" dirty="0" err="1" smtClean="0"/>
              <a:t>Milani</a:t>
            </a:r>
            <a:r>
              <a:rPr lang="en-US" dirty="0" smtClean="0"/>
              <a:t> et al. 2016)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" y="990600"/>
            <a:ext cx="883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1234</TotalTime>
  <Words>892</Words>
  <Application>Microsoft Office PowerPoint</Application>
  <PresentationFormat>On-screen Show (4:3)</PresentationFormat>
  <Paragraphs>194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Best Practices for ATAC-seq data QC and analysis</vt:lpstr>
      <vt:lpstr>Acknowledgement</vt:lpstr>
      <vt:lpstr>Outline</vt:lpstr>
      <vt:lpstr>DNA packaging in Eukaryotic cells</vt:lpstr>
      <vt:lpstr>Open and closed chromatin</vt:lpstr>
      <vt:lpstr>Methods for profiling chromatin accessibility</vt:lpstr>
      <vt:lpstr>Workflow of ATAC-seq assays</vt:lpstr>
      <vt:lpstr>Applications of ATAC-seq</vt:lpstr>
      <vt:lpstr>Important QC steps in ATAC-seq</vt:lpstr>
      <vt:lpstr>Outline</vt:lpstr>
      <vt:lpstr>Preprocessing of ATAC-seq data</vt:lpstr>
      <vt:lpstr>Outline</vt:lpstr>
      <vt:lpstr>(1) Assessing mapping status of reads from ATAC-seq</vt:lpstr>
      <vt:lpstr>PowerPoint Presentation</vt:lpstr>
      <vt:lpstr>Typical size distribution of ATAC-seq library fragments/inserts</vt:lpstr>
      <vt:lpstr>(2) Assessing insert size distribution</vt:lpstr>
      <vt:lpstr>(3) Shifting aligned reads</vt:lpstr>
      <vt:lpstr>(4) Splitting BAM files</vt:lpstr>
      <vt:lpstr>Nucleosome positioning around TSSs (A), enhancers and insulators (B)</vt:lpstr>
      <vt:lpstr>(5) Plotting aggregrate signal distribution around transcriptional start sites (TSSs)</vt:lpstr>
      <vt:lpstr>Heatmaps showing distribution of reads from different bins around TSSs</vt:lpstr>
      <vt:lpstr>Density plots showing distribution of reads from different bins around TSSs</vt:lpstr>
      <vt:lpstr>(6) Streamlining IGV snapshots showing reads distribution along HK genes</vt:lpstr>
      <vt:lpstr>(7) Assessing footprints of DNA-binding factors</vt:lpstr>
      <vt:lpstr>(8) Assessing sequencing depth and library complexity</vt:lpstr>
      <vt:lpstr>(9) Assessing similarities of replicates</vt:lpstr>
      <vt:lpstr>Outline</vt:lpstr>
      <vt:lpstr>Best practices for ATAC-seq assays</vt:lpstr>
      <vt:lpstr>Best practices for ATAC-seq data analyses</vt:lpstr>
      <vt:lpstr>Data for exercises and live demonstration</vt:lpstr>
      <vt:lpstr>Exercises and live demonstration</vt:lpstr>
      <vt:lpstr>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ATACseqQC:  A package for post alignment quality control  of ATAC-seq data</dc:title>
  <dc:creator>Haibo</dc:creator>
  <cp:lastModifiedBy>Haibo</cp:lastModifiedBy>
  <cp:revision>63</cp:revision>
  <dcterms:created xsi:type="dcterms:W3CDTF">2019-06-22T23:40:32Z</dcterms:created>
  <dcterms:modified xsi:type="dcterms:W3CDTF">2020-07-28T01:51:28Z</dcterms:modified>
</cp:coreProperties>
</file>